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9" r:id="rId3"/>
    <p:sldId id="258" r:id="rId4"/>
    <p:sldId id="260" r:id="rId5"/>
    <p:sldId id="268" r:id="rId6"/>
    <p:sldId id="262" r:id="rId7"/>
    <p:sldId id="280" r:id="rId8"/>
    <p:sldId id="278" r:id="rId9"/>
    <p:sldId id="264" r:id="rId10"/>
    <p:sldId id="281" r:id="rId11"/>
    <p:sldId id="282" r:id="rId12"/>
    <p:sldId id="289" r:id="rId13"/>
    <p:sldId id="288" r:id="rId14"/>
    <p:sldId id="287" r:id="rId15"/>
    <p:sldId id="286" r:id="rId16"/>
    <p:sldId id="285" r:id="rId17"/>
    <p:sldId id="284" r:id="rId18"/>
    <p:sldId id="277" r:id="rId19"/>
    <p:sldId id="276"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3F4D8A-1CAB-45B1-AD84-DC85A87974F4}">
          <p14:sldIdLst>
            <p14:sldId id="256"/>
            <p14:sldId id="259"/>
            <p14:sldId id="258"/>
            <p14:sldId id="260"/>
            <p14:sldId id="268"/>
            <p14:sldId id="262"/>
            <p14:sldId id="280"/>
            <p14:sldId id="278"/>
            <p14:sldId id="264"/>
            <p14:sldId id="281"/>
            <p14:sldId id="282"/>
            <p14:sldId id="289"/>
            <p14:sldId id="288"/>
            <p14:sldId id="287"/>
            <p14:sldId id="286"/>
            <p14:sldId id="285"/>
            <p14:sldId id="284"/>
            <p14:sldId id="277"/>
            <p14:sldId id="276"/>
            <p14:sldId id="27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6" autoAdjust="0"/>
    <p:restoredTop sz="94660"/>
  </p:normalViewPr>
  <p:slideViewPr>
    <p:cSldViewPr snapToGrid="0">
      <p:cViewPr varScale="1">
        <p:scale>
          <a:sx n="72" d="100"/>
          <a:sy n="72" d="100"/>
        </p:scale>
        <p:origin x="508"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24BAB09-66A1-4D3A-BC7F-0B8BA84517B8}"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434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A4D54-5686-4CE5-9529-EEAD9EE4B7E1}"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BAB09-66A1-4D3A-BC7F-0B8BA84517B8}" type="slidenum">
              <a:rPr lang="en-US" smtClean="0"/>
              <a:t>‹#›</a:t>
            </a:fld>
            <a:endParaRPr lang="en-US"/>
          </a:p>
        </p:txBody>
      </p:sp>
    </p:spTree>
    <p:extLst>
      <p:ext uri="{BB962C8B-B14F-4D97-AF65-F5344CB8AC3E}">
        <p14:creationId xmlns:p14="http://schemas.microsoft.com/office/powerpoint/2010/main" val="485806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BAB09-66A1-4D3A-BC7F-0B8BA84517B8}"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7008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BAB09-66A1-4D3A-BC7F-0B8BA84517B8}"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20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BAB09-66A1-4D3A-BC7F-0B8BA84517B8}" type="slidenum">
              <a:rPr lang="en-US" smtClean="0"/>
              <a:t>‹#›</a:t>
            </a:fld>
            <a:endParaRPr lang="en-US"/>
          </a:p>
        </p:txBody>
      </p:sp>
    </p:spTree>
    <p:extLst>
      <p:ext uri="{BB962C8B-B14F-4D97-AF65-F5344CB8AC3E}">
        <p14:creationId xmlns:p14="http://schemas.microsoft.com/office/powerpoint/2010/main" val="2466203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BAB09-66A1-4D3A-BC7F-0B8BA84517B8}"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6242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BAB09-66A1-4D3A-BC7F-0B8BA84517B8}"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1605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BAB09-66A1-4D3A-BC7F-0B8BA84517B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4169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BAB09-66A1-4D3A-BC7F-0B8BA84517B8}"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6084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BAB09-66A1-4D3A-BC7F-0B8BA84517B8}" type="slidenum">
              <a:rPr lang="en-US" smtClean="0"/>
              <a:t>‹#›</a:t>
            </a:fld>
            <a:endParaRPr lang="en-US"/>
          </a:p>
        </p:txBody>
      </p:sp>
    </p:spTree>
    <p:extLst>
      <p:ext uri="{BB962C8B-B14F-4D97-AF65-F5344CB8AC3E}">
        <p14:creationId xmlns:p14="http://schemas.microsoft.com/office/powerpoint/2010/main" val="20079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A4D54-5686-4CE5-9529-EEAD9EE4B7E1}" type="datetimeFigureOut">
              <a:rPr lang="en-US" smtClean="0"/>
              <a:t>8/5/2021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BAB09-66A1-4D3A-BC7F-0B8BA84517B8}"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4972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A4D54-5686-4CE5-9529-EEAD9EE4B7E1}"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BAB09-66A1-4D3A-BC7F-0B8BA84517B8}" type="slidenum">
              <a:rPr lang="en-US" smtClean="0"/>
              <a:t>‹#›</a:t>
            </a:fld>
            <a:endParaRPr lang="en-US"/>
          </a:p>
        </p:txBody>
      </p:sp>
    </p:spTree>
    <p:extLst>
      <p:ext uri="{BB962C8B-B14F-4D97-AF65-F5344CB8AC3E}">
        <p14:creationId xmlns:p14="http://schemas.microsoft.com/office/powerpoint/2010/main" val="221720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A4D54-5686-4CE5-9529-EEAD9EE4B7E1}" type="datetimeFigureOut">
              <a:rPr lang="en-US" smtClean="0"/>
              <a:t>8/5/2021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BAB09-66A1-4D3A-BC7F-0B8BA84517B8}"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2890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A4D54-5686-4CE5-9529-EEAD9EE4B7E1}" type="datetimeFigureOut">
              <a:rPr lang="en-US" smtClean="0"/>
              <a:t>8/5/2021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BAB09-66A1-4D3A-BC7F-0B8BA84517B8}"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5488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A4D54-5686-4CE5-9529-EEAD9EE4B7E1}" type="datetimeFigureOut">
              <a:rPr lang="en-US" smtClean="0"/>
              <a:t>8/5/2021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BAB09-66A1-4D3A-BC7F-0B8BA84517B8}" type="slidenum">
              <a:rPr lang="en-US" smtClean="0"/>
              <a:t>‹#›</a:t>
            </a:fld>
            <a:endParaRPr lang="en-US"/>
          </a:p>
        </p:txBody>
      </p:sp>
    </p:spTree>
    <p:extLst>
      <p:ext uri="{BB962C8B-B14F-4D97-AF65-F5344CB8AC3E}">
        <p14:creationId xmlns:p14="http://schemas.microsoft.com/office/powerpoint/2010/main" val="20297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A4D54-5686-4CE5-9529-EEAD9EE4B7E1}"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BAB09-66A1-4D3A-BC7F-0B8BA84517B8}"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48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A4D54-5686-4CE5-9529-EEAD9EE4B7E1}" type="datetimeFigureOut">
              <a:rPr lang="en-US" smtClean="0"/>
              <a:t>8/5/2021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BAB09-66A1-4D3A-BC7F-0B8BA84517B8}" type="slidenum">
              <a:rPr lang="en-US" smtClean="0"/>
              <a:t>‹#›</a:t>
            </a:fld>
            <a:endParaRPr lang="en-US"/>
          </a:p>
        </p:txBody>
      </p:sp>
    </p:spTree>
    <p:extLst>
      <p:ext uri="{BB962C8B-B14F-4D97-AF65-F5344CB8AC3E}">
        <p14:creationId xmlns:p14="http://schemas.microsoft.com/office/powerpoint/2010/main" val="3674210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D4A4D54-5686-4CE5-9529-EEAD9EE4B7E1}" type="datetimeFigureOut">
              <a:rPr lang="en-US" smtClean="0"/>
              <a:t>8/5/2021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24BAB09-66A1-4D3A-BC7F-0B8BA84517B8}" type="slidenum">
              <a:rPr lang="en-US" smtClean="0"/>
              <a:t>‹#›</a:t>
            </a:fld>
            <a:endParaRPr lang="en-US"/>
          </a:p>
        </p:txBody>
      </p:sp>
    </p:spTree>
    <p:extLst>
      <p:ext uri="{BB962C8B-B14F-4D97-AF65-F5344CB8AC3E}">
        <p14:creationId xmlns:p14="http://schemas.microsoft.com/office/powerpoint/2010/main" val="140452173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llenkim67.github.io/programming/2016/05/04/how-to-make-your-own-bittorrent-client.html" TargetMode="External"/><Relationship Id="rId2" Type="http://schemas.openxmlformats.org/officeDocument/2006/relationships/hyperlink" Target="https://github.com/webtorrent" TargetMode="External"/><Relationship Id="rId1" Type="http://schemas.openxmlformats.org/officeDocument/2006/relationships/slideLayout" Target="../slideLayouts/slideLayout7.xml"/><Relationship Id="rId5" Type="http://schemas.openxmlformats.org/officeDocument/2006/relationships/hyperlink" Target="https://journals.plos.org/plosone/article?id=10.1371/journal.pone.0010071" TargetMode="External"/><Relationship Id="rId4" Type="http://schemas.openxmlformats.org/officeDocument/2006/relationships/hyperlink" Target="http://web.cs.ucla.edu/classes/cs217/05BitTorrent.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8CA6-3724-457E-9342-5270504F666D}"/>
              </a:ext>
            </a:extLst>
          </p:cNvPr>
          <p:cNvSpPr>
            <a:spLocks noGrp="1"/>
          </p:cNvSpPr>
          <p:nvPr>
            <p:ph type="ctrTitle"/>
          </p:nvPr>
        </p:nvSpPr>
        <p:spPr>
          <a:xfrm>
            <a:off x="2530137" y="1908698"/>
            <a:ext cx="7189966" cy="1926453"/>
          </a:xfrm>
        </p:spPr>
        <p:txBody>
          <a:bodyPr/>
          <a:lstStyle/>
          <a:p>
            <a:pPr algn="l"/>
            <a:r>
              <a:rPr lang="en-IN" sz="66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TORRENT WEB CLIENT   </a:t>
            </a:r>
            <a:br>
              <a:rPr lang="en-IN" sz="2800" b="1"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PRESENTED BY:                           GUIDEDE BY:</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                  S.JEEVA                                                Mr. K.NARAYANAN M.E.,M.BA,</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               K.TAMILSELVAN                                  ASSISTANT PROFESSOR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              B.VASANTHAKUMAR</a:t>
            </a:r>
            <a:br>
              <a:rPr lang="en-IN" sz="18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274F9BA-38EF-4F64-82C1-BC625B305839}"/>
              </a:ext>
            </a:extLst>
          </p:cNvPr>
          <p:cNvSpPr>
            <a:spLocks noGrp="1"/>
          </p:cNvSpPr>
          <p:nvPr>
            <p:ph type="subTitle" idx="1"/>
          </p:nvPr>
        </p:nvSpPr>
        <p:spPr>
          <a:xfrm>
            <a:off x="2754542" y="3897297"/>
            <a:ext cx="6815669" cy="1684784"/>
          </a:xfrm>
        </p:spPr>
        <p:txBody>
          <a:bodyPr>
            <a:normAutofit/>
          </a:bodyPr>
          <a:lstStyle/>
          <a:p>
            <a:pPr algn="l"/>
            <a:r>
              <a:rPr lang="en-IN" sz="1800" dirty="0"/>
              <a:t>DEPARTMENT OF COMPUTER SCIENCE AND     ENGINEERING</a:t>
            </a:r>
          </a:p>
          <a:p>
            <a:pPr algn="l"/>
            <a:r>
              <a:rPr lang="en-IN" sz="1800" dirty="0"/>
              <a:t>INSTITUE OF ROAD AND TRANSPORT TECHNOLOGY</a:t>
            </a:r>
          </a:p>
          <a:p>
            <a:pPr algn="l"/>
            <a:endParaRPr lang="en-US" sz="2000" dirty="0"/>
          </a:p>
        </p:txBody>
      </p:sp>
    </p:spTree>
    <p:extLst>
      <p:ext uri="{BB962C8B-B14F-4D97-AF65-F5344CB8AC3E}">
        <p14:creationId xmlns:p14="http://schemas.microsoft.com/office/powerpoint/2010/main" val="435226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30882B-CECE-4F7D-B9A4-42C2269204C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045" y="1564640"/>
            <a:ext cx="6645910" cy="3728720"/>
          </a:xfrm>
          <a:prstGeom prst="rect">
            <a:avLst/>
          </a:prstGeom>
          <a:noFill/>
          <a:ln>
            <a:noFill/>
          </a:ln>
        </p:spPr>
      </p:pic>
      <p:sp>
        <p:nvSpPr>
          <p:cNvPr id="4" name="TextBox 3">
            <a:extLst>
              <a:ext uri="{FF2B5EF4-FFF2-40B4-BE49-F238E27FC236}">
                <a16:creationId xmlns:a16="http://schemas.microsoft.com/office/drawing/2014/main" id="{3FEB28E5-4719-461B-830A-C0EB41DDB1A7}"/>
              </a:ext>
            </a:extLst>
          </p:cNvPr>
          <p:cNvSpPr txBox="1"/>
          <p:nvPr/>
        </p:nvSpPr>
        <p:spPr>
          <a:xfrm>
            <a:off x="2139518" y="719091"/>
            <a:ext cx="7017798" cy="463397"/>
          </a:xfrm>
          <a:prstGeom prst="rect">
            <a:avLst/>
          </a:prstGeom>
          <a:noFill/>
        </p:spPr>
        <p:txBody>
          <a:bodyPr wrap="square">
            <a:spAutoFit/>
          </a:bodyPr>
          <a:lstStyle/>
          <a:p>
            <a:pPr>
              <a:lnSpc>
                <a:spcPct val="150000"/>
              </a:lnSpc>
            </a:pPr>
            <a:r>
              <a:rPr lang="en-US" sz="1800"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Login Page:</a:t>
            </a: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2390048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E7CEB-1A96-4B0A-B7CC-AFFCBF22811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045" y="1490345"/>
            <a:ext cx="6645910" cy="3877310"/>
          </a:xfrm>
          <a:prstGeom prst="rect">
            <a:avLst/>
          </a:prstGeom>
          <a:noFill/>
          <a:ln>
            <a:noFill/>
          </a:ln>
        </p:spPr>
      </p:pic>
      <p:sp>
        <p:nvSpPr>
          <p:cNvPr id="4" name="TextBox 3">
            <a:extLst>
              <a:ext uri="{FF2B5EF4-FFF2-40B4-BE49-F238E27FC236}">
                <a16:creationId xmlns:a16="http://schemas.microsoft.com/office/drawing/2014/main" id="{D4505B10-56C2-45A5-AE30-C26C70819173}"/>
              </a:ext>
            </a:extLst>
          </p:cNvPr>
          <p:cNvSpPr txBox="1"/>
          <p:nvPr/>
        </p:nvSpPr>
        <p:spPr>
          <a:xfrm>
            <a:off x="2441359" y="781235"/>
            <a:ext cx="6715957" cy="463397"/>
          </a:xfrm>
          <a:prstGeom prst="rect">
            <a:avLst/>
          </a:prstGeom>
          <a:noFill/>
        </p:spPr>
        <p:txBody>
          <a:bodyPr wrap="square">
            <a:spAutoFit/>
          </a:bodyPr>
          <a:lstStyle/>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Home</a:t>
            </a:r>
            <a:r>
              <a:rPr lang="en-US" sz="1800"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 Page:</a:t>
            </a: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3737945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64FF42-3804-4938-9B68-7018B5DE6DC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045" y="1574800"/>
            <a:ext cx="6645910" cy="3708400"/>
          </a:xfrm>
          <a:prstGeom prst="rect">
            <a:avLst/>
          </a:prstGeom>
          <a:noFill/>
          <a:ln>
            <a:noFill/>
          </a:ln>
        </p:spPr>
      </p:pic>
    </p:spTree>
    <p:extLst>
      <p:ext uri="{BB962C8B-B14F-4D97-AF65-F5344CB8AC3E}">
        <p14:creationId xmlns:p14="http://schemas.microsoft.com/office/powerpoint/2010/main" val="1962232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020385-44F2-411C-B527-DB438335B5E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045" y="1570355"/>
            <a:ext cx="6645910" cy="3717290"/>
          </a:xfrm>
          <a:prstGeom prst="rect">
            <a:avLst/>
          </a:prstGeom>
          <a:noFill/>
          <a:ln>
            <a:noFill/>
          </a:ln>
        </p:spPr>
      </p:pic>
      <p:sp>
        <p:nvSpPr>
          <p:cNvPr id="4" name="TextBox 3">
            <a:extLst>
              <a:ext uri="{FF2B5EF4-FFF2-40B4-BE49-F238E27FC236}">
                <a16:creationId xmlns:a16="http://schemas.microsoft.com/office/drawing/2014/main" id="{4043A464-EA96-4E7F-A526-89DF189A4740}"/>
              </a:ext>
            </a:extLst>
          </p:cNvPr>
          <p:cNvSpPr txBox="1"/>
          <p:nvPr/>
        </p:nvSpPr>
        <p:spPr>
          <a:xfrm>
            <a:off x="2502528" y="807869"/>
            <a:ext cx="6645910" cy="463397"/>
          </a:xfrm>
          <a:prstGeom prst="rect">
            <a:avLst/>
          </a:prstGeom>
          <a:noFill/>
        </p:spPr>
        <p:txBody>
          <a:bodyPr wrap="square">
            <a:spAutoFit/>
          </a:bodyPr>
          <a:lstStyle/>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Downloads Page</a:t>
            </a:r>
            <a:r>
              <a:rPr lang="en-US" sz="1800"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a:t>
            </a: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4232667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349B3B-22CB-431A-BBA1-D5C5B51A06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045" y="1566227"/>
            <a:ext cx="6645910" cy="3725545"/>
          </a:xfrm>
          <a:prstGeom prst="rect">
            <a:avLst/>
          </a:prstGeom>
          <a:noFill/>
          <a:ln>
            <a:noFill/>
          </a:ln>
        </p:spPr>
      </p:pic>
      <p:sp>
        <p:nvSpPr>
          <p:cNvPr id="4" name="TextBox 3">
            <a:extLst>
              <a:ext uri="{FF2B5EF4-FFF2-40B4-BE49-F238E27FC236}">
                <a16:creationId xmlns:a16="http://schemas.microsoft.com/office/drawing/2014/main" id="{57CFA513-576B-4045-A67C-91593665EE69}"/>
              </a:ext>
            </a:extLst>
          </p:cNvPr>
          <p:cNvSpPr txBox="1"/>
          <p:nvPr/>
        </p:nvSpPr>
        <p:spPr>
          <a:xfrm>
            <a:off x="2707689" y="932155"/>
            <a:ext cx="6449627" cy="463397"/>
          </a:xfrm>
          <a:prstGeom prst="rect">
            <a:avLst/>
          </a:prstGeom>
          <a:noFill/>
        </p:spPr>
        <p:txBody>
          <a:bodyPr wrap="square">
            <a:spAutoFit/>
          </a:bodyPr>
          <a:lstStyle/>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Favorites </a:t>
            </a:r>
            <a:r>
              <a:rPr lang="en-US" sz="1800"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a:t>
            </a: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31257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7E328D-EB09-4FEB-92E6-3870D7CBD1B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045" y="1556385"/>
            <a:ext cx="6645910" cy="3745230"/>
          </a:xfrm>
          <a:prstGeom prst="rect">
            <a:avLst/>
          </a:prstGeom>
          <a:noFill/>
          <a:ln>
            <a:noFill/>
          </a:ln>
        </p:spPr>
      </p:pic>
      <p:sp>
        <p:nvSpPr>
          <p:cNvPr id="4" name="TextBox 3">
            <a:extLst>
              <a:ext uri="{FF2B5EF4-FFF2-40B4-BE49-F238E27FC236}">
                <a16:creationId xmlns:a16="http://schemas.microsoft.com/office/drawing/2014/main" id="{9861BD86-1556-4E78-AF5B-E453D0DCC45B}"/>
              </a:ext>
            </a:extLst>
          </p:cNvPr>
          <p:cNvSpPr txBox="1"/>
          <p:nvPr/>
        </p:nvSpPr>
        <p:spPr>
          <a:xfrm>
            <a:off x="2574524" y="985421"/>
            <a:ext cx="6582792" cy="463397"/>
          </a:xfrm>
          <a:prstGeom prst="rect">
            <a:avLst/>
          </a:prstGeom>
          <a:noFill/>
        </p:spPr>
        <p:txBody>
          <a:bodyPr wrap="square">
            <a:spAutoFit/>
          </a:bodyPr>
          <a:lstStyle/>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Profile Page </a:t>
            </a:r>
            <a:r>
              <a:rPr lang="en-US" sz="1800"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a:t>
            </a: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161307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86FFA-BDED-4191-8133-772504C3425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045" y="1592262"/>
            <a:ext cx="6645910" cy="3673475"/>
          </a:xfrm>
          <a:prstGeom prst="rect">
            <a:avLst/>
          </a:prstGeom>
          <a:noFill/>
          <a:ln>
            <a:noFill/>
          </a:ln>
        </p:spPr>
      </p:pic>
      <p:sp>
        <p:nvSpPr>
          <p:cNvPr id="4" name="TextBox 3">
            <a:extLst>
              <a:ext uri="{FF2B5EF4-FFF2-40B4-BE49-F238E27FC236}">
                <a16:creationId xmlns:a16="http://schemas.microsoft.com/office/drawing/2014/main" id="{22513747-D9D3-48F2-B25C-5CCA5C2D91DD}"/>
              </a:ext>
            </a:extLst>
          </p:cNvPr>
          <p:cNvSpPr txBox="1"/>
          <p:nvPr/>
        </p:nvSpPr>
        <p:spPr>
          <a:xfrm>
            <a:off x="2707689" y="967667"/>
            <a:ext cx="6449627" cy="463397"/>
          </a:xfrm>
          <a:prstGeom prst="rect">
            <a:avLst/>
          </a:prstGeom>
          <a:noFill/>
        </p:spPr>
        <p:txBody>
          <a:bodyPr wrap="square">
            <a:spAutoFit/>
          </a:bodyPr>
          <a:lstStyle/>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Settings Page</a:t>
            </a:r>
            <a:r>
              <a:rPr lang="en-US" sz="1800"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a:t>
            </a: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4261591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CD15AC-FEF0-460E-AEE4-7BC9820BDC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3045" y="1559877"/>
            <a:ext cx="6645910" cy="3738245"/>
          </a:xfrm>
          <a:prstGeom prst="rect">
            <a:avLst/>
          </a:prstGeom>
          <a:noFill/>
          <a:ln>
            <a:noFill/>
          </a:ln>
        </p:spPr>
      </p:pic>
      <p:sp>
        <p:nvSpPr>
          <p:cNvPr id="4" name="TextBox 3">
            <a:extLst>
              <a:ext uri="{FF2B5EF4-FFF2-40B4-BE49-F238E27FC236}">
                <a16:creationId xmlns:a16="http://schemas.microsoft.com/office/drawing/2014/main" id="{92854B1D-8A1A-46EC-B5BB-6D9BFC66BFFD}"/>
              </a:ext>
            </a:extLst>
          </p:cNvPr>
          <p:cNvSpPr txBox="1"/>
          <p:nvPr/>
        </p:nvSpPr>
        <p:spPr>
          <a:xfrm>
            <a:off x="2361460" y="1038687"/>
            <a:ext cx="6795856" cy="463397"/>
          </a:xfrm>
          <a:prstGeom prst="rect">
            <a:avLst/>
          </a:prstGeom>
          <a:noFill/>
        </p:spPr>
        <p:txBody>
          <a:bodyPr wrap="square">
            <a:spAutoFit/>
          </a:bodyPr>
          <a:lstStyle/>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Magnetic Links </a:t>
            </a:r>
            <a:r>
              <a:rPr lang="en-US" sz="1800"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a:t>
            </a: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22300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2F5C51-B9FA-493B-8FC1-22E8AC8593D9}"/>
              </a:ext>
            </a:extLst>
          </p:cNvPr>
          <p:cNvSpPr txBox="1"/>
          <p:nvPr/>
        </p:nvSpPr>
        <p:spPr>
          <a:xfrm>
            <a:off x="3044825" y="1743058"/>
            <a:ext cx="6115050" cy="3198761"/>
          </a:xfrm>
          <a:prstGeom prst="rect">
            <a:avLst/>
          </a:prstGeom>
          <a:noFill/>
        </p:spPr>
        <p:txBody>
          <a:bodyPr wrap="square">
            <a:spAutoFit/>
          </a:bodyPr>
          <a:lstStyle/>
          <a:p>
            <a:pPr algn="just">
              <a:lnSpc>
                <a:spcPct val="150000"/>
              </a:lnSpc>
              <a:tabLst>
                <a:tab pos="5520690" algn="ctr"/>
              </a:tabLst>
            </a:pPr>
            <a:endParaRPr lang="en-US" sz="1050" dirty="0">
              <a:effectLst/>
              <a:latin typeface="Calibri" panose="020F0502020204030204" pitchFamily="34" charset="0"/>
              <a:ea typeface="SimSun" panose="02010600030101010101" pitchFamily="2" charset="-122"/>
              <a:cs typeface="Latha" panose="020B0604020202020204" pitchFamily="34" charset="0"/>
            </a:endParaRPr>
          </a:p>
          <a:p>
            <a:pPr marL="238125" algn="just">
              <a:lnSpc>
                <a:spcPct val="150000"/>
              </a:lnSpc>
              <a:tabLst>
                <a:tab pos="5520690" algn="ctr"/>
              </a:tabLst>
            </a:pPr>
            <a:r>
              <a:rPr lang="en-US" sz="1800" dirty="0">
                <a:effectLst/>
                <a:latin typeface="Times New Roman" panose="02020603050405020304" pitchFamily="18" charset="0"/>
                <a:ea typeface="SimSun" panose="02010600030101010101" pitchFamily="2" charset="-122"/>
                <a:cs typeface="Latha" panose="020B0604020202020204" pitchFamily="34" charset="0"/>
              </a:rPr>
              <a:t>In this paper,  downloading torrent file is performed. Using this web app we can download and see streaming of  the videos. This project is helps the user to download and streaming through web application “Torrent Power”  which is lightweight one and doesn’t need any extra setup to use it. Thus it became the best alternative for all other torrent platforms avail in market.</a:t>
            </a: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
        <p:nvSpPr>
          <p:cNvPr id="4" name="Title 3">
            <a:extLst>
              <a:ext uri="{FF2B5EF4-FFF2-40B4-BE49-F238E27FC236}">
                <a16:creationId xmlns:a16="http://schemas.microsoft.com/office/drawing/2014/main" id="{AEB02830-4695-4C89-92A9-10797540E5CC}"/>
              </a:ext>
            </a:extLst>
          </p:cNvPr>
          <p:cNvSpPr>
            <a:spLocks noGrp="1"/>
          </p:cNvSpPr>
          <p:nvPr>
            <p:ph type="title" idx="4294967295"/>
          </p:nvPr>
        </p:nvSpPr>
        <p:spPr>
          <a:xfrm>
            <a:off x="0" y="1046163"/>
            <a:ext cx="9601200" cy="760412"/>
          </a:xfrm>
        </p:spPr>
        <p:txBody>
          <a:bodyPr>
            <a:normAutofit/>
          </a:bodyPr>
          <a:lstStyle/>
          <a:p>
            <a:r>
              <a:rPr lang="en-IN" sz="2400" b="1" dirty="0">
                <a:latin typeface="Times New Roman" panose="02020603050405020304" pitchFamily="18" charset="0"/>
                <a:cs typeface="Times New Roman" panose="02020603050405020304" pitchFamily="18" charset="0"/>
              </a:rPr>
              <a:t>CONCLUSION</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399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922085-6140-450D-BD7F-A228D660F442}"/>
              </a:ext>
            </a:extLst>
          </p:cNvPr>
          <p:cNvSpPr txBox="1"/>
          <p:nvPr/>
        </p:nvSpPr>
        <p:spPr>
          <a:xfrm>
            <a:off x="2663825" y="1490320"/>
            <a:ext cx="6115050" cy="4618380"/>
          </a:xfrm>
          <a:prstGeom prst="rect">
            <a:avLst/>
          </a:prstGeom>
          <a:noFill/>
        </p:spPr>
        <p:txBody>
          <a:bodyPr wrap="square">
            <a:spAutoFit/>
          </a:bodyPr>
          <a:lstStyle/>
          <a:p>
            <a:pPr marL="342900" lvl="0" indent="-342900" algn="just">
              <a:lnSpc>
                <a:spcPct val="150000"/>
              </a:lnSpc>
              <a:buSzPts val="1000"/>
              <a:buFont typeface="Symbol" panose="05050102010706020507" pitchFamily="18" charset="2"/>
              <a:buChar char=""/>
              <a:tabLst>
                <a:tab pos="457200" algn="l"/>
                <a:tab pos="5520690" algn="ctr"/>
              </a:tabLst>
            </a:pPr>
            <a:r>
              <a:rPr lang="en-US" sz="1800" dirty="0">
                <a:effectLst/>
                <a:latin typeface="Times New Roman" panose="02020603050405020304" pitchFamily="18" charset="0"/>
                <a:ea typeface="SimSun" panose="02010600030101010101" pitchFamily="2" charset="-122"/>
                <a:cs typeface="Latha" panose="020B0604020202020204" pitchFamily="34" charset="0"/>
              </a:rPr>
              <a:t>Have to </a:t>
            </a:r>
            <a:r>
              <a:rPr lang="en-US" sz="1800" b="1" dirty="0">
                <a:effectLst/>
                <a:latin typeface="Times New Roman" panose="02020603050405020304" pitchFamily="18" charset="0"/>
                <a:ea typeface="SimSun" panose="02010600030101010101" pitchFamily="2" charset="-122"/>
                <a:cs typeface="Latha" panose="020B0604020202020204" pitchFamily="34" charset="0"/>
              </a:rPr>
              <a:t>enable encryption </a:t>
            </a:r>
            <a:r>
              <a:rPr lang="en-US" sz="1800" dirty="0">
                <a:effectLst/>
                <a:latin typeface="Times New Roman" panose="02020603050405020304" pitchFamily="18" charset="0"/>
                <a:ea typeface="SimSun" panose="02010600030101010101" pitchFamily="2" charset="-122"/>
                <a:cs typeface="Latha" panose="020B0604020202020204" pitchFamily="34" charset="0"/>
              </a:rPr>
              <a:t>file sharing options with the inclusion of authentication, so that private files can also be shared by Torrent .</a:t>
            </a:r>
            <a:endParaRPr lang="en-US" sz="1050" dirty="0">
              <a:effectLst/>
              <a:latin typeface="Calibri" panose="020F0502020204030204" pitchFamily="34" charset="0"/>
              <a:ea typeface="SimSun" panose="02010600030101010101" pitchFamily="2" charset="-122"/>
              <a:cs typeface="Latha" panose="020B0604020202020204" pitchFamily="34" charset="0"/>
            </a:endParaRPr>
          </a:p>
          <a:p>
            <a:pPr marL="342900" lvl="0" indent="-342900" algn="just">
              <a:lnSpc>
                <a:spcPct val="150000"/>
              </a:lnSpc>
              <a:buSzPts val="1000"/>
              <a:buFont typeface="Symbol" panose="05050102010706020507" pitchFamily="18" charset="2"/>
              <a:buChar char=""/>
              <a:tabLst>
                <a:tab pos="457200" algn="l"/>
                <a:tab pos="5520690" algn="ctr"/>
              </a:tabLst>
            </a:pPr>
            <a:r>
              <a:rPr lang="en-US" sz="1800" dirty="0">
                <a:effectLst/>
                <a:latin typeface="Times New Roman" panose="02020603050405020304" pitchFamily="18" charset="0"/>
                <a:ea typeface="SimSun" panose="02010600030101010101" pitchFamily="2" charset="-122"/>
                <a:cs typeface="Latha" panose="020B0604020202020204" pitchFamily="34" charset="0"/>
              </a:rPr>
              <a:t>Have to improve the </a:t>
            </a:r>
            <a:r>
              <a:rPr lang="en-US" sz="1800" b="1" dirty="0">
                <a:effectLst/>
                <a:latin typeface="Times New Roman" panose="02020603050405020304" pitchFamily="18" charset="0"/>
                <a:ea typeface="SimSun" panose="02010600030101010101" pitchFamily="2" charset="-122"/>
                <a:cs typeface="Latha" panose="020B0604020202020204" pitchFamily="34" charset="0"/>
              </a:rPr>
              <a:t>responsiveness</a:t>
            </a:r>
            <a:r>
              <a:rPr lang="en-US" sz="1800" dirty="0">
                <a:effectLst/>
                <a:latin typeface="Times New Roman" panose="02020603050405020304" pitchFamily="18" charset="0"/>
                <a:ea typeface="SimSun" panose="02010600030101010101" pitchFamily="2" charset="-122"/>
                <a:cs typeface="Latha" panose="020B0604020202020204" pitchFamily="34" charset="0"/>
              </a:rPr>
              <a:t> to all devices, so the user experience will be improved in his device of choice.</a:t>
            </a:r>
            <a:endParaRPr lang="en-US" sz="1050" dirty="0">
              <a:effectLst/>
              <a:latin typeface="Calibri" panose="020F0502020204030204" pitchFamily="34" charset="0"/>
              <a:ea typeface="SimSun" panose="02010600030101010101" pitchFamily="2" charset="-122"/>
              <a:cs typeface="Latha" panose="020B0604020202020204" pitchFamily="34" charset="0"/>
            </a:endParaRPr>
          </a:p>
          <a:p>
            <a:pPr marL="342900" lvl="0" indent="-342900" algn="just">
              <a:lnSpc>
                <a:spcPct val="150000"/>
              </a:lnSpc>
              <a:buSzPts val="1000"/>
              <a:buFont typeface="Symbol" panose="05050102010706020507" pitchFamily="18" charset="2"/>
              <a:buChar char=""/>
              <a:tabLst>
                <a:tab pos="457200" algn="l"/>
                <a:tab pos="5520690" algn="ctr"/>
              </a:tabLst>
            </a:pPr>
            <a:r>
              <a:rPr lang="en-US" sz="1800" dirty="0">
                <a:effectLst/>
                <a:latin typeface="Times New Roman" panose="02020603050405020304" pitchFamily="18" charset="0"/>
                <a:ea typeface="SimSun" panose="02010600030101010101" pitchFamily="2" charset="-122"/>
                <a:cs typeface="Latha" panose="020B0604020202020204" pitchFamily="34" charset="0"/>
              </a:rPr>
              <a:t>Have to make the software as </a:t>
            </a:r>
            <a:r>
              <a:rPr lang="en-US" sz="1800" b="1" dirty="0">
                <a:effectLst/>
                <a:latin typeface="Times New Roman" panose="02020603050405020304" pitchFamily="18" charset="0"/>
                <a:ea typeface="SimSun" panose="02010600030101010101" pitchFamily="2" charset="-122"/>
                <a:cs typeface="Latha" panose="020B0604020202020204" pitchFamily="34" charset="0"/>
              </a:rPr>
              <a:t>lighter </a:t>
            </a:r>
            <a:r>
              <a:rPr lang="en-US" sz="1800" dirty="0">
                <a:effectLst/>
                <a:latin typeface="Times New Roman" panose="02020603050405020304" pitchFamily="18" charset="0"/>
                <a:ea typeface="SimSun" panose="02010600030101010101" pitchFamily="2" charset="-122"/>
                <a:cs typeface="Latha" panose="020B0604020202020204" pitchFamily="34" charset="0"/>
              </a:rPr>
              <a:t>as possible, so that user can use it with low RAM consumption which gives him smooth experience.</a:t>
            </a:r>
            <a:endParaRPr lang="en-US" sz="1050" dirty="0">
              <a:effectLst/>
              <a:latin typeface="Calibri" panose="020F0502020204030204" pitchFamily="34" charset="0"/>
              <a:ea typeface="SimSun" panose="02010600030101010101" pitchFamily="2" charset="-122"/>
              <a:cs typeface="Latha" panose="020B0604020202020204" pitchFamily="34" charset="0"/>
            </a:endParaRPr>
          </a:p>
          <a:p>
            <a:pPr marL="342900" lvl="0" indent="-342900" algn="just">
              <a:lnSpc>
                <a:spcPct val="150000"/>
              </a:lnSpc>
              <a:buSzPts val="1000"/>
              <a:buFont typeface="Symbol" panose="05050102010706020507" pitchFamily="18" charset="2"/>
              <a:buChar char=""/>
              <a:tabLst>
                <a:tab pos="457200" algn="l"/>
                <a:tab pos="5520690" algn="ctr"/>
              </a:tabLst>
            </a:pPr>
            <a:r>
              <a:rPr lang="en-US" sz="1800" dirty="0">
                <a:effectLst/>
                <a:latin typeface="Times New Roman" panose="02020603050405020304" pitchFamily="18" charset="0"/>
                <a:ea typeface="SimSun" panose="02010600030101010101" pitchFamily="2" charset="-122"/>
                <a:cs typeface="Latha" panose="020B0604020202020204" pitchFamily="34" charset="0"/>
              </a:rPr>
              <a:t>Have to make the whole web application into </a:t>
            </a:r>
            <a:r>
              <a:rPr lang="en-US" sz="1800" b="1" dirty="0">
                <a:effectLst/>
                <a:latin typeface="Times New Roman" panose="02020603050405020304" pitchFamily="18" charset="0"/>
                <a:ea typeface="SimSun" panose="02010600030101010101" pitchFamily="2" charset="-122"/>
                <a:cs typeface="Latha" panose="020B0604020202020204" pitchFamily="34" charset="0"/>
              </a:rPr>
              <a:t>progressive web application (PWA)</a:t>
            </a:r>
            <a:r>
              <a:rPr lang="en-US" sz="1800" dirty="0">
                <a:effectLst/>
                <a:latin typeface="Times New Roman" panose="02020603050405020304" pitchFamily="18" charset="0"/>
                <a:ea typeface="SimSun" panose="02010600030101010101" pitchFamily="2" charset="-122"/>
                <a:cs typeface="Latha" panose="020B0604020202020204" pitchFamily="34" charset="0"/>
              </a:rPr>
              <a:t> , so that user can use the software without internet connections.</a:t>
            </a: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
        <p:nvSpPr>
          <p:cNvPr id="4" name="Title 3">
            <a:extLst>
              <a:ext uri="{FF2B5EF4-FFF2-40B4-BE49-F238E27FC236}">
                <a16:creationId xmlns:a16="http://schemas.microsoft.com/office/drawing/2014/main" id="{D7AAA66F-6673-4295-9E32-699072C6A7BE}"/>
              </a:ext>
            </a:extLst>
          </p:cNvPr>
          <p:cNvSpPr>
            <a:spLocks noGrp="1"/>
          </p:cNvSpPr>
          <p:nvPr>
            <p:ph type="title" idx="4294967295"/>
          </p:nvPr>
        </p:nvSpPr>
        <p:spPr>
          <a:xfrm>
            <a:off x="0" y="749300"/>
            <a:ext cx="9601200" cy="741363"/>
          </a:xfrm>
        </p:spPr>
        <p:txBody>
          <a:bodyPr>
            <a:normAutofit/>
          </a:bodyPr>
          <a:lstStyle/>
          <a:p>
            <a:r>
              <a:rPr lang="en-IN" sz="2400" b="1" dirty="0">
                <a:latin typeface="Times New Roman" panose="02020603050405020304" pitchFamily="18" charset="0"/>
                <a:cs typeface="Times New Roman" panose="02020603050405020304" pitchFamily="18" charset="0"/>
              </a:rPr>
              <a:t>FUTURE ENHANCEMENT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9354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2BB7AE-934C-4CF4-8C1C-CF405C038CBD}"/>
              </a:ext>
            </a:extLst>
          </p:cNvPr>
          <p:cNvSpPr txBox="1"/>
          <p:nvPr/>
        </p:nvSpPr>
        <p:spPr>
          <a:xfrm>
            <a:off x="1181099" y="1803401"/>
            <a:ext cx="10297727" cy="4401205"/>
          </a:xfrm>
          <a:prstGeom prst="rect">
            <a:avLst/>
          </a:prstGeom>
          <a:noFill/>
        </p:spPr>
        <p:txBody>
          <a:bodyPr wrap="square">
            <a:spAutoFit/>
          </a:bodyPr>
          <a:lstStyle/>
          <a:p>
            <a:pPr marL="285750" indent="-285750">
              <a:buFont typeface="Arial" panose="020B0604020202020204" pitchFamily="34" charset="0"/>
              <a:buChar char="•"/>
            </a:pPr>
            <a:r>
              <a:rPr lang="en-US" dirty="0"/>
              <a:t> </a:t>
            </a: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Distributed File system </a:t>
            </a:r>
            <a:r>
              <a:rPr lang="en-US" sz="2000" dirty="0">
                <a:latin typeface="Times New Roman" panose="02020603050405020304" pitchFamily="18" charset="0"/>
                <a:cs typeface="Times New Roman" panose="02020603050405020304" pitchFamily="18" charset="0"/>
              </a:rPr>
              <a:t>makes download easier and faster by peer-to-peer connection. One among them is Torrent. On observing them keenly, we people come up with an idea of making </a:t>
            </a:r>
            <a:r>
              <a:rPr lang="en-US" sz="2000" b="1" dirty="0">
                <a:latin typeface="Times New Roman" panose="02020603050405020304" pitchFamily="18" charset="0"/>
                <a:cs typeface="Times New Roman" panose="02020603050405020304" pitchFamily="18" charset="0"/>
              </a:rPr>
              <a:t>Torrent Web Client </a:t>
            </a:r>
            <a:r>
              <a:rPr lang="en-US" sz="2000" dirty="0">
                <a:latin typeface="Times New Roman" panose="02020603050405020304" pitchFamily="18" charset="0"/>
                <a:cs typeface="Times New Roman" panose="02020603050405020304" pitchFamily="18" charset="0"/>
              </a:rPr>
              <a:t>and made </a:t>
            </a:r>
            <a:r>
              <a:rPr lang="en-US" sz="2000" b="1" dirty="0">
                <a:latin typeface="Times New Roman" panose="02020603050405020304" pitchFamily="18" charset="0"/>
                <a:cs typeface="Times New Roman" panose="02020603050405020304" pitchFamily="18" charset="0"/>
              </a:rPr>
              <a:t>Torrent Power</a:t>
            </a:r>
            <a:r>
              <a:rPr lang="en-US" sz="2000" dirty="0">
                <a:latin typeface="Times New Roman" panose="02020603050405020304" pitchFamily="18" charset="0"/>
                <a:cs typeface="Times New Roman" panose="02020603050405020304" pitchFamily="18" charset="0"/>
              </a:rPr>
              <a:t> web app, which enables users to download torrent files on the easy go.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highly </a:t>
            </a:r>
            <a:r>
              <a:rPr lang="en-US" sz="2000" b="1" dirty="0">
                <a:latin typeface="Times New Roman" panose="02020603050405020304" pitchFamily="18" charset="0"/>
                <a:cs typeface="Times New Roman" panose="02020603050405020304" pitchFamily="18" charset="0"/>
              </a:rPr>
              <a:t>platform-independent</a:t>
            </a:r>
            <a:r>
              <a:rPr lang="en-US" sz="2000" dirty="0">
                <a:latin typeface="Times New Roman" panose="02020603050405020304" pitchFamily="18" charset="0"/>
                <a:cs typeface="Times New Roman" panose="02020603050405020304" pitchFamily="18" charset="0"/>
              </a:rPr>
              <a:t> since it runs on </a:t>
            </a:r>
            <a:r>
              <a:rPr lang="en-US" sz="2000" b="1" dirty="0">
                <a:latin typeface="Times New Roman" panose="02020603050405020304" pitchFamily="18" charset="0"/>
                <a:cs typeface="Times New Roman" panose="02020603050405020304" pitchFamily="18" charset="0"/>
              </a:rPr>
              <a:t>any web browser</a:t>
            </a:r>
            <a:r>
              <a:rPr lang="en-US" sz="2000" dirty="0">
                <a:latin typeface="Times New Roman" panose="02020603050405020304" pitchFamily="18" charset="0"/>
                <a:cs typeface="Times New Roman" panose="02020603050405020304" pitchFamily="18" charset="0"/>
              </a:rPr>
              <a:t>. Torrent Power also streams your downloading file (video files), so that the user does not need to wait for download completion to watch it.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made Torrent Power as </a:t>
            </a:r>
            <a:r>
              <a:rPr lang="en-US" sz="2000" b="1" dirty="0">
                <a:latin typeface="Times New Roman" panose="02020603050405020304" pitchFamily="18" charset="0"/>
                <a:cs typeface="Times New Roman" panose="02020603050405020304" pitchFamily="18" charset="0"/>
              </a:rPr>
              <a:t>light</a:t>
            </a:r>
            <a:r>
              <a:rPr lang="en-US" sz="2000" dirty="0">
                <a:latin typeface="Times New Roman" panose="02020603050405020304" pitchFamily="18" charset="0"/>
                <a:cs typeface="Times New Roman" panose="02020603050405020304" pitchFamily="18" charset="0"/>
              </a:rPr>
              <a:t> as possible, so the user no need to worry about </a:t>
            </a:r>
            <a:r>
              <a:rPr lang="en-US" sz="2000" b="1" dirty="0">
                <a:latin typeface="Times New Roman" panose="02020603050405020304" pitchFamily="18" charset="0"/>
                <a:cs typeface="Times New Roman" panose="02020603050405020304" pitchFamily="18" charset="0"/>
              </a:rPr>
              <a:t>RAM consumption</a:t>
            </a:r>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aimed to make “Torrent Power”, the </a:t>
            </a:r>
            <a:r>
              <a:rPr lang="en-US" sz="2000" b="1" dirty="0">
                <a:latin typeface="Times New Roman" panose="02020603050405020304" pitchFamily="18" charset="0"/>
                <a:cs typeface="Times New Roman" panose="02020603050405020304" pitchFamily="18" charset="0"/>
              </a:rPr>
              <a:t>better alternative </a:t>
            </a:r>
            <a:r>
              <a:rPr lang="en-US" sz="2000" dirty="0">
                <a:latin typeface="Times New Roman" panose="02020603050405020304" pitchFamily="18" charset="0"/>
                <a:cs typeface="Times New Roman" panose="02020603050405020304" pitchFamily="18" charset="0"/>
              </a:rPr>
              <a:t>for any Torrent Downloaders in the market </a:t>
            </a:r>
            <a:endParaRPr lang="en-US"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832001CB-8217-45AC-B370-74AD503D2BFD}"/>
              </a:ext>
            </a:extLst>
          </p:cNvPr>
          <p:cNvSpPr>
            <a:spLocks noGrp="1"/>
          </p:cNvSpPr>
          <p:nvPr>
            <p:ph type="title" idx="4294967295"/>
          </p:nvPr>
        </p:nvSpPr>
        <p:spPr>
          <a:xfrm>
            <a:off x="-1" y="982663"/>
            <a:ext cx="12064754" cy="820737"/>
          </a:xfrm>
        </p:spPr>
        <p:txBody>
          <a:bodyPr>
            <a:normAutofit/>
          </a:bodyPr>
          <a:lstStyle/>
          <a:p>
            <a:pPr algn="l"/>
            <a:r>
              <a:rPr lang="en-IN" sz="2400" b="1" dirty="0">
                <a:latin typeface="Times New Roman" panose="02020603050405020304" pitchFamily="18" charset="0"/>
                <a:cs typeface="Times New Roman" panose="02020603050405020304" pitchFamily="18" charset="0"/>
              </a:rPr>
              <a:t>                                                             ABSTRACT</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19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C88783-C686-42AC-B707-F26B87260984}"/>
              </a:ext>
            </a:extLst>
          </p:cNvPr>
          <p:cNvSpPr txBox="1"/>
          <p:nvPr/>
        </p:nvSpPr>
        <p:spPr>
          <a:xfrm>
            <a:off x="1589102" y="2014621"/>
            <a:ext cx="9010836" cy="4326121"/>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tabLst>
                <a:tab pos="266700" algn="l"/>
              </a:tabLst>
            </a:pPr>
            <a:r>
              <a:rPr lang="en-US" sz="1800" b="1" dirty="0">
                <a:effectLst/>
                <a:latin typeface="Times New Roman" panose="02020603050405020304" pitchFamily="18" charset="0"/>
                <a:ea typeface="Malgun Gothic" panose="020B0503020000020004" pitchFamily="34" charset="-127"/>
                <a:cs typeface="Latha" panose="020B0604020202020204" pitchFamily="34" charset="0"/>
              </a:rPr>
              <a:t>Web Torrent: A Streaming Torrent Client:</a:t>
            </a:r>
            <a:endParaRPr lang="en-US" sz="1050" dirty="0">
              <a:effectLst/>
              <a:latin typeface="Calibri" panose="020F0502020204030204" pitchFamily="34" charset="0"/>
              <a:ea typeface="SimSun" panose="02010600030101010101" pitchFamily="2" charset="-122"/>
              <a:cs typeface="Latha" panose="020B0604020202020204" pitchFamily="34" charset="0"/>
            </a:endParaRPr>
          </a:p>
          <a:p>
            <a:pPr marL="457200" algn="just">
              <a:lnSpc>
                <a:spcPct val="150000"/>
              </a:lnSpc>
              <a:tabLst>
                <a:tab pos="5520690" algn="ctr"/>
              </a:tabLst>
            </a:pPr>
            <a:r>
              <a:rPr lang="en-US" u="sng" dirty="0">
                <a:solidFill>
                  <a:srgbClr val="0563C1"/>
                </a:solidFill>
                <a:latin typeface="Times New Roman" panose="02020603050405020304" pitchFamily="18" charset="0"/>
                <a:ea typeface="Malgun Gothic" panose="020B0503020000020004" pitchFamily="34" charset="-127"/>
                <a:cs typeface="Latha" panose="020B0604020202020204" pitchFamily="34" charset="0"/>
                <a:hlinkClick r:id="rId2"/>
              </a:rPr>
              <a:t>https://github.com/webtorrent</a:t>
            </a:r>
            <a:endParaRPr lang="en-US" sz="1800" b="1" dirty="0">
              <a:effectLst/>
              <a:latin typeface="Times New Roman" panose="02020603050405020304" pitchFamily="18" charset="0"/>
              <a:ea typeface="Malgun Gothic" panose="020B0503020000020004" pitchFamily="34" charset="-127"/>
              <a:cs typeface="Latha" panose="020B0604020202020204" pitchFamily="34" charset="0"/>
            </a:endParaRPr>
          </a:p>
          <a:p>
            <a:pPr marL="342900" lvl="0" indent="-342900" algn="just">
              <a:lnSpc>
                <a:spcPct val="150000"/>
              </a:lnSpc>
              <a:buFont typeface="Wingdings" panose="05000000000000000000" pitchFamily="2" charset="2"/>
              <a:buChar char=""/>
              <a:tabLst>
                <a:tab pos="266700" algn="l"/>
              </a:tabLst>
            </a:pPr>
            <a:r>
              <a:rPr lang="en-US" sz="1800" b="1" dirty="0">
                <a:effectLst/>
                <a:latin typeface="Times New Roman" panose="02020603050405020304" pitchFamily="18" charset="0"/>
                <a:ea typeface="Malgun Gothic" panose="020B0503020000020004" pitchFamily="34" charset="-127"/>
                <a:cs typeface="Latha" panose="020B0604020202020204" pitchFamily="34" charset="0"/>
              </a:rPr>
              <a:t>How to make your own BitTorrent client :</a:t>
            </a:r>
            <a:endParaRPr lang="en-US" sz="1050" dirty="0">
              <a:effectLst/>
              <a:latin typeface="Calibri" panose="020F0502020204030204" pitchFamily="34" charset="0"/>
              <a:ea typeface="SimSun" panose="02010600030101010101" pitchFamily="2" charset="-122"/>
              <a:cs typeface="Latha" panose="020B0604020202020204" pitchFamily="34" charset="0"/>
            </a:endParaRPr>
          </a:p>
          <a:p>
            <a:pPr marL="457200" algn="just">
              <a:lnSpc>
                <a:spcPct val="150000"/>
              </a:lnSpc>
              <a:tabLst>
                <a:tab pos="5520690" algn="ctr"/>
              </a:tabLst>
            </a:pPr>
            <a:r>
              <a:rPr lang="en-US" sz="1800" u="sng" dirty="0">
                <a:solidFill>
                  <a:srgbClr val="0563C1"/>
                </a:solidFill>
                <a:effectLst/>
                <a:latin typeface="Times New Roman" panose="02020603050405020304" pitchFamily="18" charset="0"/>
                <a:ea typeface="Malgun Gothic" panose="020B0503020000020004" pitchFamily="34" charset="-127"/>
                <a:cs typeface="Latha" panose="020B0604020202020204" pitchFamily="34" charset="0"/>
                <a:hlinkClick r:id="rId3"/>
              </a:rPr>
              <a:t>https://allenkim67.github.io/programming/2016/05/04/how-to-make-your-own-bittorrent-client.html</a:t>
            </a:r>
            <a:r>
              <a:rPr lang="en-US" sz="1800" dirty="0">
                <a:effectLst/>
                <a:latin typeface="Times New Roman" panose="02020603050405020304" pitchFamily="18" charset="0"/>
                <a:ea typeface="Malgun Gothic" panose="020B0503020000020004" pitchFamily="34" charset="-127"/>
                <a:cs typeface="Latha" panose="020B0604020202020204" pitchFamily="34" charset="0"/>
              </a:rPr>
              <a:t> </a:t>
            </a:r>
            <a:endParaRPr lang="en-US" sz="1050" dirty="0">
              <a:effectLst/>
              <a:latin typeface="Calibri" panose="020F0502020204030204" pitchFamily="34" charset="0"/>
              <a:ea typeface="SimSun" panose="02010600030101010101" pitchFamily="2" charset="-122"/>
              <a:cs typeface="Latha" panose="020B0604020202020204" pitchFamily="34" charset="0"/>
            </a:endParaRPr>
          </a:p>
          <a:p>
            <a:pPr marL="342900" lvl="0" indent="-342900" algn="just">
              <a:lnSpc>
                <a:spcPct val="150000"/>
              </a:lnSpc>
              <a:buFont typeface="Wingdings" panose="05000000000000000000" pitchFamily="2" charset="2"/>
              <a:buChar char=""/>
              <a:tabLst>
                <a:tab pos="266700" algn="l"/>
              </a:tabLst>
            </a:pPr>
            <a:r>
              <a:rPr lang="en-US" sz="1800" b="1" dirty="0">
                <a:effectLst/>
                <a:latin typeface="Times New Roman" panose="02020603050405020304" pitchFamily="18" charset="0"/>
                <a:ea typeface="Malgun Gothic" panose="020B0503020000020004" pitchFamily="34" charset="-127"/>
                <a:cs typeface="Latha" panose="020B0604020202020204" pitchFamily="34" charset="0"/>
              </a:rPr>
              <a:t>Peer-to-peer networking with BitTorrent : </a:t>
            </a:r>
            <a:endParaRPr lang="en-US" sz="1050" dirty="0">
              <a:effectLst/>
              <a:latin typeface="Calibri" panose="020F0502020204030204" pitchFamily="34" charset="0"/>
              <a:ea typeface="SimSun" panose="02010600030101010101" pitchFamily="2" charset="-122"/>
              <a:cs typeface="Latha" panose="020B0604020202020204" pitchFamily="34" charset="0"/>
            </a:endParaRPr>
          </a:p>
          <a:p>
            <a:pPr marL="457200" algn="just">
              <a:lnSpc>
                <a:spcPct val="150000"/>
              </a:lnSpc>
              <a:tabLst>
                <a:tab pos="5520690" algn="ctr"/>
              </a:tabLst>
            </a:pPr>
            <a:r>
              <a:rPr lang="en-US" sz="1800" u="sng" dirty="0">
                <a:solidFill>
                  <a:srgbClr val="0563C1"/>
                </a:solidFill>
                <a:effectLst/>
                <a:latin typeface="Times New Roman" panose="02020603050405020304" pitchFamily="18" charset="0"/>
                <a:ea typeface="Malgun Gothic" panose="020B0503020000020004" pitchFamily="34" charset="-127"/>
                <a:cs typeface="Latha" panose="020B0604020202020204" pitchFamily="34" charset="0"/>
                <a:hlinkClick r:id="rId4"/>
              </a:rPr>
              <a:t>http://web.cs.ucla.edu/classes/cs217/05BitTorrent.pdf</a:t>
            </a:r>
            <a:r>
              <a:rPr lang="en-US" sz="1800" dirty="0">
                <a:effectLst/>
                <a:latin typeface="Times New Roman" panose="02020603050405020304" pitchFamily="18" charset="0"/>
                <a:ea typeface="Malgun Gothic" panose="020B0503020000020004" pitchFamily="34" charset="-127"/>
                <a:cs typeface="Latha" panose="020B0604020202020204" pitchFamily="34" charset="0"/>
              </a:rPr>
              <a:t> </a:t>
            </a:r>
            <a:endParaRPr lang="en-US" sz="1800" dirty="0">
              <a:effectLst/>
              <a:latin typeface="Calibri" panose="020F0502020204030204" pitchFamily="34" charset="0"/>
              <a:ea typeface="SimSun" panose="02010600030101010101" pitchFamily="2" charset="-122"/>
              <a:cs typeface="Latha" panose="020B0604020202020204" pitchFamily="34" charset="0"/>
            </a:endParaRPr>
          </a:p>
          <a:p>
            <a:pPr marL="342900" lvl="0" indent="-342900" algn="just">
              <a:lnSpc>
                <a:spcPct val="150000"/>
              </a:lnSpc>
              <a:buFont typeface="Wingdings" panose="05000000000000000000" pitchFamily="2" charset="2"/>
              <a:buChar char=""/>
              <a:tabLst>
                <a:tab pos="266700" algn="l"/>
              </a:tabLst>
            </a:pPr>
            <a:r>
              <a:rPr lang="en-US" sz="1800" b="1" dirty="0">
                <a:effectLst/>
                <a:latin typeface="Times New Roman" panose="02020603050405020304" pitchFamily="18" charset="0"/>
                <a:ea typeface="Malgun Gothic" panose="020B0503020000020004" pitchFamily="34" charset="-127"/>
                <a:cs typeface="Latha" panose="020B0604020202020204" pitchFamily="34" charset="0"/>
              </a:rPr>
              <a:t>Bio Torrents: A File Sharing Service for Scientific Data :</a:t>
            </a:r>
            <a:endParaRPr lang="en-US" sz="1800" dirty="0">
              <a:effectLst/>
              <a:latin typeface="Calibri" panose="020F0502020204030204" pitchFamily="34" charset="0"/>
              <a:ea typeface="SimSun" panose="02010600030101010101" pitchFamily="2" charset="-122"/>
              <a:cs typeface="Latha" panose="020B0604020202020204" pitchFamily="34" charset="0"/>
            </a:endParaRPr>
          </a:p>
          <a:p>
            <a:pPr marL="457200" algn="just">
              <a:lnSpc>
                <a:spcPct val="150000"/>
              </a:lnSpc>
              <a:tabLst>
                <a:tab pos="5520690" algn="ctr"/>
              </a:tabLst>
            </a:pPr>
            <a:r>
              <a:rPr lang="en-US" sz="1800" u="sng" dirty="0">
                <a:solidFill>
                  <a:srgbClr val="0563C1"/>
                </a:solidFill>
                <a:effectLst/>
                <a:latin typeface="Times New Roman" panose="02020603050405020304" pitchFamily="18" charset="0"/>
                <a:ea typeface="Malgun Gothic" panose="020B0503020000020004" pitchFamily="34" charset="-127"/>
                <a:cs typeface="Latha" panose="020B0604020202020204" pitchFamily="34" charset="0"/>
                <a:hlinkClick r:id="rId5"/>
              </a:rPr>
              <a:t>https://journals.plos.org/plosone/article?id=10.1371/journal.pone.0010071</a:t>
            </a:r>
            <a:endParaRPr lang="en-US" sz="1800" u="sng" dirty="0">
              <a:solidFill>
                <a:srgbClr val="0563C1"/>
              </a:solidFill>
              <a:effectLst/>
              <a:latin typeface="Times New Roman" panose="02020603050405020304" pitchFamily="18" charset="0"/>
              <a:ea typeface="Malgun Gothic" panose="020B0503020000020004" pitchFamily="34" charset="-127"/>
              <a:cs typeface="Latha" panose="020B0604020202020204" pitchFamily="34" charset="0"/>
            </a:endParaRPr>
          </a:p>
          <a:p>
            <a:pPr lvl="0"/>
            <a:endParaRPr lang="en-US" sz="1800" dirty="0">
              <a:effectLst/>
              <a:latin typeface="Calibri" panose="020F0502020204030204" pitchFamily="34" charset="0"/>
              <a:ea typeface="SimSun" panose="02010600030101010101" pitchFamily="2" charset="-122"/>
              <a:cs typeface="Latha" panose="020B0604020202020204" pitchFamily="34" charset="0"/>
            </a:endParaRPr>
          </a:p>
          <a:p>
            <a:pPr marL="457200" algn="just">
              <a:lnSpc>
                <a:spcPct val="150000"/>
              </a:lnSpc>
              <a:tabLst>
                <a:tab pos="5520690" algn="ctr"/>
              </a:tabLst>
            </a:pP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
        <p:nvSpPr>
          <p:cNvPr id="4" name="Title 3">
            <a:extLst>
              <a:ext uri="{FF2B5EF4-FFF2-40B4-BE49-F238E27FC236}">
                <a16:creationId xmlns:a16="http://schemas.microsoft.com/office/drawing/2014/main" id="{35078DBA-2275-493F-ADD6-944CBAC7613D}"/>
              </a:ext>
            </a:extLst>
          </p:cNvPr>
          <p:cNvSpPr>
            <a:spLocks noGrp="1"/>
          </p:cNvSpPr>
          <p:nvPr>
            <p:ph type="title" idx="4294967295"/>
          </p:nvPr>
        </p:nvSpPr>
        <p:spPr>
          <a:xfrm>
            <a:off x="0" y="854075"/>
            <a:ext cx="9601200" cy="1012825"/>
          </a:xfrm>
        </p:spPr>
        <p:txBody>
          <a:bodyPr>
            <a:normAutofit/>
          </a:bodyPr>
          <a:lstStyle/>
          <a:p>
            <a:r>
              <a:rPr lang="en-IN" sz="2400" b="1" dirty="0">
                <a:latin typeface="Times New Roman" panose="02020603050405020304" pitchFamily="18" charset="0"/>
                <a:cs typeface="Times New Roman" panose="02020603050405020304" pitchFamily="18" charset="0"/>
              </a:rPr>
              <a:t>REFERENCES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18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5CF51A-CF05-44F3-975E-09EF71F2F28E}"/>
              </a:ext>
            </a:extLst>
          </p:cNvPr>
          <p:cNvSpPr>
            <a:spLocks noGrp="1"/>
          </p:cNvSpPr>
          <p:nvPr>
            <p:ph type="title" idx="4294967295"/>
          </p:nvPr>
        </p:nvSpPr>
        <p:spPr>
          <a:xfrm>
            <a:off x="623886" y="754063"/>
            <a:ext cx="11568114" cy="947737"/>
          </a:xfrm>
        </p:spPr>
        <p:txBody>
          <a:bodyPr>
            <a:normAutofit/>
          </a:bodyPr>
          <a:lstStyle/>
          <a:p>
            <a:pPr algn="l"/>
            <a:r>
              <a:rPr lang="en-IN" sz="2400" b="1" dirty="0">
                <a:latin typeface="Times New Roman" panose="02020603050405020304" pitchFamily="18" charset="0"/>
                <a:cs typeface="Times New Roman" panose="02020603050405020304" pitchFamily="18" charset="0"/>
              </a:rPr>
              <a:t>                                                    INTRODUCTION</a:t>
            </a:r>
            <a:endParaRPr lang="en-US" sz="2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7792166-61B4-4749-B424-54543182B49F}"/>
              </a:ext>
            </a:extLst>
          </p:cNvPr>
          <p:cNvSpPr txBox="1"/>
          <p:nvPr/>
        </p:nvSpPr>
        <p:spPr>
          <a:xfrm>
            <a:off x="1689100" y="1930400"/>
            <a:ext cx="7470775" cy="45415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The term “torrent” refers to </a:t>
            </a:r>
            <a:r>
              <a:rPr lang="en-US" sz="1600" b="1"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file sharing through a decentralized</a:t>
            </a:r>
            <a:r>
              <a:rPr lang="en-US" sz="1600"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600" b="1"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peer-to-peer (P2P) </a:t>
            </a:r>
            <a:r>
              <a:rPr lang="en-US" sz="1600"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sharing network.</a:t>
            </a:r>
          </a:p>
          <a:p>
            <a:pPr marL="285750" indent="-285750">
              <a:lnSpc>
                <a:spcPct val="150000"/>
              </a:lnSpc>
              <a:buFont typeface="Arial" panose="020B0604020202020204" pitchFamily="34" charset="0"/>
              <a:buChar char="•"/>
            </a:pPr>
            <a:r>
              <a:rPr lang="en-US" sz="1600"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 P2P file sharing allows users to exchange files without uploading these to a server.</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en-US" sz="1600"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Torrenting </a:t>
            </a:r>
            <a:r>
              <a:rPr lang="en-US" sz="1600" b="1"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doesn’t depend on a centralized server </a:t>
            </a:r>
            <a:r>
              <a:rPr lang="en-US" sz="1600"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for storing files. Instead, bits of data from individual large files are saved in participating computers (peers) in a network (swarm) to facilitate the file-sharing process. </a:t>
            </a:r>
          </a:p>
          <a:p>
            <a:pPr marL="285750" indent="-285750">
              <a:buFont typeface="Arial" panose="020B0604020202020204" pitchFamily="34" charset="0"/>
              <a:buChar char="•"/>
            </a:pPr>
            <a:r>
              <a:rPr lang="en-US" sz="1600" b="1" dirty="0">
                <a:solidFill>
                  <a:srgbClr val="202122"/>
                </a:solidFill>
                <a:effectLst/>
                <a:latin typeface="Times New Roman" panose="02020603050405020304" pitchFamily="18" charset="0"/>
                <a:ea typeface="SimSun" panose="02010600030101010101" pitchFamily="2" charset="-122"/>
              </a:rPr>
              <a:t>Torrent client </a:t>
            </a:r>
            <a:r>
              <a:rPr lang="en-US" sz="1600" dirty="0">
                <a:solidFill>
                  <a:srgbClr val="202122"/>
                </a:solidFill>
                <a:effectLst/>
                <a:latin typeface="Times New Roman" panose="02020603050405020304" pitchFamily="18" charset="0"/>
                <a:ea typeface="SimSun" panose="02010600030101010101" pitchFamily="2" charset="-122"/>
              </a:rPr>
              <a:t>(a separate program that reads all the information in the .torrent file and connects users to exchange data).</a:t>
            </a:r>
            <a:endParaRPr lang="en-US" sz="1600" dirty="0">
              <a:solidFill>
                <a:srgbClr val="202122"/>
              </a:solidFill>
              <a:latin typeface="Times New Roman" panose="02020603050405020304" pitchFamily="18" charset="0"/>
              <a:ea typeface="SimSun" panose="02010600030101010101" pitchFamily="2" charset="-122"/>
            </a:endParaRPr>
          </a:p>
          <a:p>
            <a:pPr marL="342900" lvl="0" indent="-342900">
              <a:lnSpc>
                <a:spcPct val="150000"/>
              </a:lnSpc>
              <a:buFont typeface="Symbol" panose="05050102010706020507" pitchFamily="18" charset="2"/>
              <a:buChar char=""/>
            </a:pPr>
            <a:r>
              <a:rPr lang="en-US" sz="1600"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A </a:t>
            </a:r>
            <a:r>
              <a:rPr lang="en-US" sz="1600" b="1"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torrent file (.torrent) </a:t>
            </a:r>
            <a:r>
              <a:rPr lang="en-US" sz="1600" dirty="0">
                <a:solidFill>
                  <a:srgbClr val="202122"/>
                </a:solidFill>
                <a:effectLst/>
                <a:latin typeface="Times New Roman" panose="02020603050405020304" pitchFamily="18" charset="0"/>
                <a:ea typeface="SimSun" panose="02010600030101010101" pitchFamily="2" charset="-122"/>
                <a:cs typeface="Times New Roman" panose="02020603050405020304" pitchFamily="18" charset="0"/>
              </a:rPr>
              <a:t>contains information telling users which computers are part of the file-sharing process. It may also provide some details on the files and folders that a user is downloading.</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sz="1800"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endParaRPr>
          </a:p>
          <a:p>
            <a:pPr marL="171450" indent="-171450">
              <a:lnSpc>
                <a:spcPct val="150000"/>
              </a:lnSpc>
              <a:buFont typeface="Arial" panose="020B0604020202020204" pitchFamily="34" charset="0"/>
              <a:buChar char="•"/>
            </a:pPr>
            <a:endParaRPr lang="en-US" sz="1050" dirty="0">
              <a:effectLst/>
              <a:latin typeface="Calibri" panose="020F0502020204030204" pitchFamily="34"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4231851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55F3-4096-4F5E-8A5E-1AF70E9BFBEB}"/>
              </a:ext>
            </a:extLst>
          </p:cNvPr>
          <p:cNvSpPr>
            <a:spLocks noGrp="1"/>
          </p:cNvSpPr>
          <p:nvPr>
            <p:ph type="title" idx="4294967295"/>
          </p:nvPr>
        </p:nvSpPr>
        <p:spPr>
          <a:xfrm>
            <a:off x="26633" y="808933"/>
            <a:ext cx="9601200" cy="769937"/>
          </a:xfrm>
        </p:spPr>
        <p:txBody>
          <a:bodyPr>
            <a:normAutofit/>
          </a:bodyPr>
          <a:lstStyle/>
          <a:p>
            <a:pPr algn="l"/>
            <a:r>
              <a:rPr lang="en-IN" sz="2400" b="1" dirty="0">
                <a:latin typeface="Times New Roman" panose="02020603050405020304" pitchFamily="18" charset="0"/>
                <a:cs typeface="Times New Roman" panose="02020603050405020304" pitchFamily="18" charset="0"/>
              </a:rPr>
              <a:t>                                                   TORRENT TERMINALOGIES</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445399A-2A55-4CE1-8259-9640FE73B42D}"/>
              </a:ext>
            </a:extLst>
          </p:cNvPr>
          <p:cNvSpPr txBox="1"/>
          <p:nvPr/>
        </p:nvSpPr>
        <p:spPr>
          <a:xfrm>
            <a:off x="1451499" y="1578870"/>
            <a:ext cx="9601199" cy="4251100"/>
          </a:xfrm>
          <a:prstGeom prst="rect">
            <a:avLst/>
          </a:prstGeom>
          <a:noFill/>
        </p:spPr>
        <p:txBody>
          <a:bodyPr wrap="square">
            <a:spAutoFit/>
          </a:bodyPr>
          <a:lstStyle/>
          <a:p>
            <a:pPr fontAlgn="base">
              <a:lnSpc>
                <a:spcPct val="107000"/>
              </a:lnSpc>
              <a:spcAft>
                <a:spcPts val="800"/>
              </a:spcAft>
            </a:pPr>
            <a:r>
              <a:rPr lang="en-IN" sz="1800" b="1"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Peers: </a:t>
            </a:r>
            <a:r>
              <a:rPr lang="en-IN"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They are members in peer to peer network (P2P)involved in downloading or uploading of files.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lnSpc>
                <a:spcPct val="107000"/>
              </a:lnSpc>
              <a:spcAft>
                <a:spcPts val="800"/>
              </a:spcAft>
            </a:pPr>
            <a:r>
              <a:rPr lang="en-IN" sz="1800" b="1" spc="10" dirty="0" err="1">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Seeders</a:t>
            </a:r>
            <a:r>
              <a:rPr lang="en-IN" sz="1800" b="1"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 </a:t>
            </a:r>
            <a:r>
              <a:rPr lang="en-IN"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They are the ones seeding files and allowing users to take bits of their data that has been fully downloaded on their computers.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lnSpc>
                <a:spcPct val="107000"/>
              </a:lnSpc>
              <a:spcAft>
                <a:spcPts val="800"/>
              </a:spcAft>
            </a:pPr>
            <a:r>
              <a:rPr lang="en-IN" sz="1800" b="1" spc="10" dirty="0" err="1">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Leechers</a:t>
            </a:r>
            <a:r>
              <a:rPr lang="en-IN" sz="1800" b="1"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 </a:t>
            </a:r>
            <a:r>
              <a:rPr lang="en-IN"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They are the people who are downloading the file in bits from the </a:t>
            </a:r>
            <a:r>
              <a:rPr lang="en-IN" sz="1800" spc="10" dirty="0" err="1">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seeders</a:t>
            </a:r>
            <a:r>
              <a:rPr lang="en-IN"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lnSpc>
                <a:spcPct val="107000"/>
              </a:lnSpc>
              <a:spcAft>
                <a:spcPts val="800"/>
              </a:spcAft>
            </a:pPr>
            <a:r>
              <a:rPr lang="en-IN" sz="1800" b="1"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Indexers:</a:t>
            </a:r>
            <a:r>
              <a:rPr lang="en-US"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The websites which work as a search engine for the files and content to be downloaded through a torrent are known as indexers. ( </a:t>
            </a:r>
            <a:r>
              <a:rPr lang="en-US" sz="1800" spc="10" dirty="0" err="1">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Torrentz</a:t>
            </a:r>
            <a:r>
              <a:rPr lang="en-US"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spc="10" dirty="0" err="1">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RarBG</a:t>
            </a:r>
            <a:r>
              <a:rPr lang="en-US"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 , </a:t>
            </a:r>
            <a:r>
              <a:rPr lang="en-US" sz="1800" spc="10" dirty="0" err="1">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Piratebay</a:t>
            </a:r>
            <a:r>
              <a:rPr lang="en-US" spc="10" dirty="0">
                <a:solidFill>
                  <a:srgbClr val="273239"/>
                </a:solidFill>
                <a:latin typeface="Arial" panose="020B0604020202020204"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lnSpc>
                <a:spcPct val="107000"/>
              </a:lnSpc>
              <a:spcAft>
                <a:spcPts val="800"/>
              </a:spcAft>
            </a:pPr>
            <a:r>
              <a:rPr lang="en-IN" sz="1800" b="1"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Trackers</a:t>
            </a:r>
            <a:r>
              <a:rPr lang="en-IN"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 Act as bridges in a P2P network transferring small data pieces between uploaders and downloaders.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lnSpc>
                <a:spcPct val="107000"/>
              </a:lnSpc>
              <a:spcAft>
                <a:spcPts val="800"/>
              </a:spcAft>
            </a:pPr>
            <a:r>
              <a:rPr lang="en-IN" sz="1800" b="1"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Clients</a:t>
            </a:r>
            <a:r>
              <a:rPr lang="en-IN"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 Are applications that act as requirements for downloading the torrent files. (BitTorrent, </a:t>
            </a:r>
            <a:r>
              <a:rPr lang="en-IN" sz="1800" spc="10" dirty="0" err="1">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UTorrent</a:t>
            </a:r>
            <a:r>
              <a:rPr lang="en-IN" sz="1800" spc="10" dirty="0">
                <a:solidFill>
                  <a:srgbClr val="273239"/>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1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0CEF-270C-467F-A288-B27CB582D862}"/>
              </a:ext>
            </a:extLst>
          </p:cNvPr>
          <p:cNvSpPr>
            <a:spLocks noGrp="1"/>
          </p:cNvSpPr>
          <p:nvPr>
            <p:ph type="title" idx="4294967295"/>
          </p:nvPr>
        </p:nvSpPr>
        <p:spPr>
          <a:xfrm>
            <a:off x="0" y="660400"/>
            <a:ext cx="9601200" cy="1168400"/>
          </a:xfrm>
        </p:spPr>
        <p:txBody>
          <a:bodyPr>
            <a:normAutofit/>
          </a:bodyPr>
          <a:lstStyle/>
          <a:p>
            <a:pPr algn="l"/>
            <a:r>
              <a:rPr lang="en-IN" sz="2400" b="1" dirty="0">
                <a:latin typeface="Times New Roman" panose="02020603050405020304" pitchFamily="18" charset="0"/>
                <a:cs typeface="Times New Roman" panose="02020603050405020304" pitchFamily="18" charset="0"/>
              </a:rPr>
              <a:t>                                                             Peer-To-Peer system</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CDE32D7-CC8B-4F2A-8374-0AC1E466EB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669002"/>
            <a:ext cx="6216650" cy="4114800"/>
          </a:xfrm>
          <a:prstGeom prst="rect">
            <a:avLst/>
          </a:prstGeom>
          <a:noFill/>
          <a:ln>
            <a:noFill/>
          </a:ln>
        </p:spPr>
      </p:pic>
    </p:spTree>
    <p:extLst>
      <p:ext uri="{BB962C8B-B14F-4D97-AF65-F5344CB8AC3E}">
        <p14:creationId xmlns:p14="http://schemas.microsoft.com/office/powerpoint/2010/main" val="1576284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2BD0-4712-43A6-BBDB-90F278934A67}"/>
              </a:ext>
            </a:extLst>
          </p:cNvPr>
          <p:cNvSpPr>
            <a:spLocks noGrp="1"/>
          </p:cNvSpPr>
          <p:nvPr>
            <p:ph type="title" idx="4294967295"/>
          </p:nvPr>
        </p:nvSpPr>
        <p:spPr>
          <a:xfrm>
            <a:off x="2590800" y="779463"/>
            <a:ext cx="9601200" cy="744537"/>
          </a:xfrm>
        </p:spPr>
        <p:txBody>
          <a:bodyPr>
            <a:normAutofit/>
          </a:bodyPr>
          <a:lstStyle/>
          <a:p>
            <a:pPr algn="l"/>
            <a:r>
              <a:rPr lang="en-IN" sz="2400" b="1" dirty="0">
                <a:latin typeface="Times New Roman" panose="02020603050405020304" pitchFamily="18" charset="0"/>
                <a:cs typeface="Times New Roman" panose="02020603050405020304" pitchFamily="18" charset="0"/>
              </a:rPr>
              <a:t>                   SYSTEM SPECIFFCATION</a:t>
            </a:r>
            <a:endParaRPr lang="en-US"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FB50DF-8AC3-4E5F-8C47-FD67CC5BB03D}"/>
              </a:ext>
            </a:extLst>
          </p:cNvPr>
          <p:cNvSpPr txBox="1"/>
          <p:nvPr/>
        </p:nvSpPr>
        <p:spPr>
          <a:xfrm>
            <a:off x="1651000" y="1422400"/>
            <a:ext cx="7508875" cy="4062651"/>
          </a:xfrm>
          <a:prstGeom prst="rect">
            <a:avLst/>
          </a:prstGeom>
          <a:noFill/>
        </p:spPr>
        <p:txBody>
          <a:bodyPr wrap="square">
            <a:spAutoFit/>
          </a:bodyPr>
          <a:lstStyle/>
          <a:p>
            <a:pPr>
              <a:lnSpc>
                <a:spcPct val="150000"/>
              </a:lnSpc>
            </a:pPr>
            <a:r>
              <a:rPr lang="en-US"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HARDWARE SPECIFICATION </a:t>
            </a:r>
            <a:endParaRPr lang="en-US"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Processor                 : Intel Pentium 4 </a:t>
            </a:r>
            <a:endParaRPr lang="en-US"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RAM                        : 2.00GB </a:t>
            </a:r>
            <a:endParaRPr lang="en-US"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System Type            : 32 OR 64 bit </a:t>
            </a:r>
            <a:endParaRPr lang="en-US"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Speed                       : 10 Mbps </a:t>
            </a:r>
            <a:endParaRPr lang="en-US"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SOFTWARE SPEIFICATION </a:t>
            </a:r>
            <a:endParaRPr lang="en-US"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Operating System      : Any (Microsoft Windows, LINUX , MacOS)</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Web Browser              :Any (Chrome, Firefox, Edge ) </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Tool                           : Visual Studio Code </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Language                  : JavaScript </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183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2BD0-4712-43A6-BBDB-90F278934A67}"/>
              </a:ext>
            </a:extLst>
          </p:cNvPr>
          <p:cNvSpPr>
            <a:spLocks noGrp="1"/>
          </p:cNvSpPr>
          <p:nvPr>
            <p:ph type="title" idx="4294967295"/>
          </p:nvPr>
        </p:nvSpPr>
        <p:spPr>
          <a:xfrm>
            <a:off x="1580225" y="779463"/>
            <a:ext cx="10611775" cy="744537"/>
          </a:xfrm>
        </p:spPr>
        <p:txBody>
          <a:bodyPr>
            <a:normAutofit/>
          </a:bodyPr>
          <a:lstStyle/>
          <a:p>
            <a:pPr algn="l"/>
            <a:r>
              <a:rPr lang="en-IN" sz="2400" b="1" dirty="0">
                <a:latin typeface="Times New Roman" panose="02020603050405020304" pitchFamily="18" charset="0"/>
                <a:cs typeface="Times New Roman" panose="02020603050405020304" pitchFamily="18" charset="0"/>
              </a:rPr>
              <a:t> 			TECHNOLOGIES USED FOR DEVELOPMENT</a:t>
            </a:r>
            <a:endParaRPr lang="en-US"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FB50DF-8AC3-4E5F-8C47-FD67CC5BB03D}"/>
              </a:ext>
            </a:extLst>
          </p:cNvPr>
          <p:cNvSpPr txBox="1"/>
          <p:nvPr/>
        </p:nvSpPr>
        <p:spPr>
          <a:xfrm>
            <a:off x="2769832" y="1748901"/>
            <a:ext cx="6915705" cy="4110741"/>
          </a:xfrm>
          <a:prstGeom prst="rect">
            <a:avLst/>
          </a:prstGeom>
          <a:noFill/>
        </p:spPr>
        <p:txBody>
          <a:bodyPr wrap="square">
            <a:spAutoFit/>
          </a:bodyPr>
          <a:lstStyle/>
          <a:p>
            <a:pPr>
              <a:lnSpc>
                <a:spcPct val="150000"/>
              </a:lnSpc>
            </a:pPr>
            <a:r>
              <a:rPr lang="en-US" sz="2400" dirty="0">
                <a:latin typeface="Times New Roman" panose="02020603050405020304" pitchFamily="18" charset="0"/>
                <a:ea typeface="SimSun" panose="02010600030101010101" pitchFamily="2" charset="-122"/>
                <a:cs typeface="Times New Roman" panose="02020603050405020304" pitchFamily="18" charset="0"/>
              </a:rPr>
              <a:t>Programming Language       : JavaScript</a:t>
            </a:r>
          </a:p>
          <a:p>
            <a:pPr>
              <a:lnSpc>
                <a:spcPct val="150000"/>
              </a:lnSpc>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Backend File Serving           : NodeJS</a:t>
            </a:r>
          </a:p>
          <a:p>
            <a:pPr>
              <a:lnSpc>
                <a:spcPct val="150000"/>
              </a:lnSpc>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Front End UI                        : HTML, CSS , React JS</a:t>
            </a:r>
          </a:p>
          <a:p>
            <a:pPr>
              <a:lnSpc>
                <a:spcPct val="150000"/>
              </a:lnSpc>
            </a:pPr>
            <a:r>
              <a:rPr lang="en-US" sz="2400" dirty="0">
                <a:latin typeface="Times New Roman" panose="02020603050405020304" pitchFamily="18" charset="0"/>
                <a:ea typeface="SimSun" panose="02010600030101010101" pitchFamily="2" charset="-122"/>
                <a:cs typeface="Times New Roman" panose="02020603050405020304" pitchFamily="18" charset="0"/>
              </a:rPr>
              <a:t>Front End Design Icons        :  Material UI </a:t>
            </a:r>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en-US" sz="2400" dirty="0">
                <a:latin typeface="Times New Roman" panose="02020603050405020304" pitchFamily="18" charset="0"/>
                <a:ea typeface="SimSun" panose="02010600030101010101" pitchFamily="2" charset="-122"/>
                <a:cs typeface="Times New Roman" panose="02020603050405020304" pitchFamily="18" charset="0"/>
              </a:rPr>
              <a:t>Data Base                              :  Mongo DB</a:t>
            </a:r>
          </a:p>
          <a:p>
            <a:pPr>
              <a:lnSpc>
                <a:spcPct val="150000"/>
              </a:lnSpc>
            </a:pPr>
            <a:r>
              <a:rPr lang="en-US" sz="2400" dirty="0">
                <a:latin typeface="Times New Roman" panose="02020603050405020304" pitchFamily="18" charset="0"/>
                <a:ea typeface="SimSun" panose="02010600030101010101" pitchFamily="2" charset="-122"/>
                <a:cs typeface="Times New Roman" panose="02020603050405020304" pitchFamily="18" charset="0"/>
              </a:rPr>
              <a:t>Torrent Service                      : Web Torrent</a:t>
            </a:r>
            <a:endParaRPr lang="en-US"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53423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19780" y="2548283"/>
            <a:ext cx="2281769" cy="4911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7" name="TextBox 6"/>
          <p:cNvSpPr txBox="1"/>
          <p:nvPr/>
        </p:nvSpPr>
        <p:spPr>
          <a:xfrm>
            <a:off x="4722882" y="2637338"/>
            <a:ext cx="2331419"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Peer-to-peer  (seeding peers)</a:t>
            </a:r>
          </a:p>
        </p:txBody>
      </p:sp>
      <p:sp>
        <p:nvSpPr>
          <p:cNvPr id="8" name="Rectangle 7"/>
          <p:cNvSpPr/>
          <p:nvPr/>
        </p:nvSpPr>
        <p:spPr>
          <a:xfrm>
            <a:off x="4625203" y="1344701"/>
            <a:ext cx="2470921" cy="4368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TextBox 8"/>
          <p:cNvSpPr txBox="1"/>
          <p:nvPr/>
        </p:nvSpPr>
        <p:spPr>
          <a:xfrm>
            <a:off x="4769354" y="1457139"/>
            <a:ext cx="2238473" cy="312279"/>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Torrent file/magnetic link</a:t>
            </a:r>
          </a:p>
        </p:txBody>
      </p:sp>
      <p:sp>
        <p:nvSpPr>
          <p:cNvPr id="10" name="Rectangle 9"/>
          <p:cNvSpPr/>
          <p:nvPr/>
        </p:nvSpPr>
        <p:spPr>
          <a:xfrm>
            <a:off x="4666192" y="3403408"/>
            <a:ext cx="2859616" cy="525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TextBox 10"/>
          <p:cNvSpPr txBox="1"/>
          <p:nvPr/>
        </p:nvSpPr>
        <p:spPr>
          <a:xfrm>
            <a:off x="4636353" y="3364029"/>
            <a:ext cx="2859616" cy="52322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Starts downloading/ Streaming </a:t>
            </a:r>
          </a:p>
          <a:p>
            <a:r>
              <a:rPr lang="en-IN" sz="1400" dirty="0" err="1">
                <a:latin typeface="Times New Roman" panose="02020603050405020304" pitchFamily="18" charset="0"/>
                <a:cs typeface="Times New Roman" panose="02020603050405020304" pitchFamily="18" charset="0"/>
              </a:rPr>
              <a:t>i.e</a:t>
            </a:r>
            <a:r>
              <a:rPr lang="en-IN" sz="1400" dirty="0">
                <a:latin typeface="Times New Roman" panose="02020603050405020304" pitchFamily="18" charset="0"/>
                <a:cs typeface="Times New Roman" panose="02020603050405020304" pitchFamily="18" charset="0"/>
              </a:rPr>
              <a:t> leeching</a:t>
            </a:r>
          </a:p>
        </p:txBody>
      </p:sp>
      <p:sp>
        <p:nvSpPr>
          <p:cNvPr id="14" name="Rectangle 13"/>
          <p:cNvSpPr/>
          <p:nvPr/>
        </p:nvSpPr>
        <p:spPr>
          <a:xfrm>
            <a:off x="4797044" y="4318988"/>
            <a:ext cx="2426467" cy="525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TextBox 14"/>
          <p:cNvSpPr txBox="1"/>
          <p:nvPr/>
        </p:nvSpPr>
        <p:spPr>
          <a:xfrm>
            <a:off x="4999565" y="4439268"/>
            <a:ext cx="1958688"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Download Complete</a:t>
            </a:r>
          </a:p>
        </p:txBody>
      </p:sp>
      <p:sp>
        <p:nvSpPr>
          <p:cNvPr id="20" name="Rounded Rectangle 19"/>
          <p:cNvSpPr/>
          <p:nvPr/>
        </p:nvSpPr>
        <p:spPr>
          <a:xfrm>
            <a:off x="5156570" y="5804025"/>
            <a:ext cx="1041400" cy="352533"/>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End</a:t>
            </a:r>
          </a:p>
        </p:txBody>
      </p:sp>
      <p:sp>
        <p:nvSpPr>
          <p:cNvPr id="21" name="Rounded Rectangle 20"/>
          <p:cNvSpPr/>
          <p:nvPr/>
        </p:nvSpPr>
        <p:spPr>
          <a:xfrm>
            <a:off x="5181600" y="677334"/>
            <a:ext cx="855133" cy="355600"/>
          </a:xfrm>
          <a:prstGeom prst="roundRect">
            <a:avLst>
              <a:gd name="adj" fmla="val 3164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Start</a:t>
            </a:r>
          </a:p>
        </p:txBody>
      </p:sp>
      <p:sp>
        <p:nvSpPr>
          <p:cNvPr id="22" name="Rectangle 21"/>
          <p:cNvSpPr/>
          <p:nvPr/>
        </p:nvSpPr>
        <p:spPr>
          <a:xfrm>
            <a:off x="5181600" y="1995806"/>
            <a:ext cx="1116546" cy="3154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3" name="TextBox 22"/>
          <p:cNvSpPr txBox="1"/>
          <p:nvPr/>
        </p:nvSpPr>
        <p:spPr>
          <a:xfrm>
            <a:off x="5268101" y="2053308"/>
            <a:ext cx="1141830"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Tracker</a:t>
            </a:r>
          </a:p>
        </p:txBody>
      </p:sp>
      <p:sp>
        <p:nvSpPr>
          <p:cNvPr id="24" name="Rectangle 23"/>
          <p:cNvSpPr/>
          <p:nvPr/>
        </p:nvSpPr>
        <p:spPr>
          <a:xfrm>
            <a:off x="5024761" y="5194508"/>
            <a:ext cx="1430868"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TextBox 24"/>
          <p:cNvSpPr txBox="1"/>
          <p:nvPr/>
        </p:nvSpPr>
        <p:spPr>
          <a:xfrm>
            <a:off x="5219727" y="5170170"/>
            <a:ext cx="885150"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seeding</a:t>
            </a:r>
          </a:p>
        </p:txBody>
      </p:sp>
      <p:sp>
        <p:nvSpPr>
          <p:cNvPr id="16" name="Arrow: Down 15">
            <a:extLst>
              <a:ext uri="{FF2B5EF4-FFF2-40B4-BE49-F238E27FC236}">
                <a16:creationId xmlns:a16="http://schemas.microsoft.com/office/drawing/2014/main" id="{D4E7695E-20BB-4387-9F58-D3155B870612}"/>
              </a:ext>
            </a:extLst>
          </p:cNvPr>
          <p:cNvSpPr/>
          <p:nvPr/>
        </p:nvSpPr>
        <p:spPr>
          <a:xfrm>
            <a:off x="5548544" y="1066663"/>
            <a:ext cx="168675" cy="193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98945F87-0302-419E-A2A5-70370F7095E7}"/>
              </a:ext>
            </a:extLst>
          </p:cNvPr>
          <p:cNvSpPr/>
          <p:nvPr/>
        </p:nvSpPr>
        <p:spPr>
          <a:xfrm>
            <a:off x="5548544" y="1805925"/>
            <a:ext cx="257452" cy="177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9E08CD9E-03AE-4465-8D0B-6928AB578C5B}"/>
              </a:ext>
            </a:extLst>
          </p:cNvPr>
          <p:cNvSpPr/>
          <p:nvPr/>
        </p:nvSpPr>
        <p:spPr>
          <a:xfrm>
            <a:off x="5548544" y="2350639"/>
            <a:ext cx="168675" cy="197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00E3686C-F486-4924-B68D-69DB82131169}"/>
              </a:ext>
            </a:extLst>
          </p:cNvPr>
          <p:cNvSpPr/>
          <p:nvPr/>
        </p:nvSpPr>
        <p:spPr>
          <a:xfrm>
            <a:off x="5548544" y="3077330"/>
            <a:ext cx="257452" cy="286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Down 27">
            <a:extLst>
              <a:ext uri="{FF2B5EF4-FFF2-40B4-BE49-F238E27FC236}">
                <a16:creationId xmlns:a16="http://schemas.microsoft.com/office/drawing/2014/main" id="{5E234A26-1E19-4100-9958-B9B2CFED8D82}"/>
              </a:ext>
            </a:extLst>
          </p:cNvPr>
          <p:cNvSpPr/>
          <p:nvPr/>
        </p:nvSpPr>
        <p:spPr>
          <a:xfrm>
            <a:off x="5486400" y="3967891"/>
            <a:ext cx="390617" cy="3510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Down 29">
            <a:extLst>
              <a:ext uri="{FF2B5EF4-FFF2-40B4-BE49-F238E27FC236}">
                <a16:creationId xmlns:a16="http://schemas.microsoft.com/office/drawing/2014/main" id="{1517A58D-E6A3-4E8D-BC0D-B19DBDBC160B}"/>
              </a:ext>
            </a:extLst>
          </p:cNvPr>
          <p:cNvSpPr/>
          <p:nvPr/>
        </p:nvSpPr>
        <p:spPr>
          <a:xfrm>
            <a:off x="5486400" y="4892768"/>
            <a:ext cx="390617" cy="2774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Down 30">
            <a:extLst>
              <a:ext uri="{FF2B5EF4-FFF2-40B4-BE49-F238E27FC236}">
                <a16:creationId xmlns:a16="http://schemas.microsoft.com/office/drawing/2014/main" id="{E52785D6-526B-4F1F-8BB7-C92214C9C61D}"/>
              </a:ext>
            </a:extLst>
          </p:cNvPr>
          <p:cNvSpPr/>
          <p:nvPr/>
        </p:nvSpPr>
        <p:spPr>
          <a:xfrm>
            <a:off x="5548544" y="5520586"/>
            <a:ext cx="168675" cy="2834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104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0FFB-2EF0-43D6-A813-4CB211DF7CAB}"/>
              </a:ext>
            </a:extLst>
          </p:cNvPr>
          <p:cNvSpPr>
            <a:spLocks noGrp="1"/>
          </p:cNvSpPr>
          <p:nvPr>
            <p:ph type="title" idx="4294967295"/>
          </p:nvPr>
        </p:nvSpPr>
        <p:spPr>
          <a:xfrm>
            <a:off x="0" y="825500"/>
            <a:ext cx="9601200" cy="889000"/>
          </a:xfrm>
        </p:spPr>
        <p:txBody>
          <a:bodyPr>
            <a:normAutofit/>
          </a:bodyPr>
          <a:lstStyle/>
          <a:p>
            <a:pPr algn="l"/>
            <a:r>
              <a:rPr lang="en-IN" sz="2400" b="1" dirty="0">
                <a:latin typeface="Times New Roman" panose="02020603050405020304" pitchFamily="18" charset="0"/>
                <a:cs typeface="Times New Roman" panose="02020603050405020304" pitchFamily="18" charset="0"/>
              </a:rPr>
              <a:t>                                                               MODULES</a:t>
            </a:r>
            <a:endParaRPr lang="en-US"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496C907-5134-4642-84A9-F35C08C2B19C}"/>
              </a:ext>
            </a:extLst>
          </p:cNvPr>
          <p:cNvSpPr txBox="1"/>
          <p:nvPr/>
        </p:nvSpPr>
        <p:spPr>
          <a:xfrm>
            <a:off x="2814220" y="1855432"/>
            <a:ext cx="6178860" cy="3788858"/>
          </a:xfrm>
          <a:prstGeom prst="rect">
            <a:avLst/>
          </a:prstGeom>
          <a:noFill/>
        </p:spPr>
        <p:txBody>
          <a:bodyPr wrap="square">
            <a:spAutoFit/>
          </a:bodyPr>
          <a:lstStyle/>
          <a:p>
            <a:pPr>
              <a:lnSpc>
                <a:spcPct val="150000"/>
              </a:lnSpc>
            </a:pPr>
            <a:r>
              <a:rPr lang="en-US"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Login Page:                   </a:t>
            </a:r>
            <a:r>
              <a:rPr lang="en-US"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Sign In </a:t>
            </a:r>
            <a:r>
              <a:rPr lang="en-US" dirty="0">
                <a:solidFill>
                  <a:srgbClr val="000000"/>
                </a:solidFill>
                <a:latin typeface="Times New Roman" panose="02020603050405020304" pitchFamily="18" charset="0"/>
                <a:ea typeface="SimSun" panose="02010600030101010101" pitchFamily="2" charset="-122"/>
                <a:cs typeface="Latha" panose="020B0604020202020204" pitchFamily="34" charset="0"/>
              </a:rPr>
              <a:t>/ Sigh Up of user</a:t>
            </a:r>
            <a:endParaRPr lang="en-US" dirty="0">
              <a:effectLst/>
              <a:latin typeface="Calibri" panose="020F0502020204030204" pitchFamily="34" charset="0"/>
              <a:ea typeface="SimSun" panose="02010600030101010101" pitchFamily="2" charset="-122"/>
              <a:cs typeface="Latha" panose="020B0604020202020204" pitchFamily="34" charset="0"/>
            </a:endParaRPr>
          </a:p>
          <a:p>
            <a:pPr>
              <a:lnSpc>
                <a:spcPct val="150000"/>
              </a:lnSpc>
            </a:pPr>
            <a:r>
              <a:rPr lang="en-US"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Navigation Panel:         </a:t>
            </a:r>
            <a:r>
              <a:rPr lang="en-US"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rPr>
              <a:t>Redirection between different pages</a:t>
            </a:r>
            <a:endParaRPr lang="en-US" b="1" dirty="0">
              <a:solidFill>
                <a:srgbClr val="000000"/>
              </a:solidFill>
              <a:effectLst/>
              <a:latin typeface="Times New Roman" panose="02020603050405020304" pitchFamily="18" charset="0"/>
              <a:ea typeface="SimSun" panose="02010600030101010101" pitchFamily="2" charset="-122"/>
              <a:cs typeface="Latha" panose="020B0604020202020204" pitchFamily="34" charset="0"/>
            </a:endParaRPr>
          </a:p>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Home Page:                   </a:t>
            </a:r>
            <a:r>
              <a:rPr lang="en-US" dirty="0" err="1">
                <a:solidFill>
                  <a:srgbClr val="000000"/>
                </a:solidFill>
                <a:latin typeface="Times New Roman" panose="02020603050405020304" pitchFamily="18" charset="0"/>
                <a:ea typeface="SimSun" panose="02010600030101010101" pitchFamily="2" charset="-122"/>
                <a:cs typeface="Latha" panose="020B0604020202020204" pitchFamily="34" charset="0"/>
              </a:rPr>
              <a:t>Dowloading</a:t>
            </a:r>
            <a:r>
              <a:rPr lang="en-US" dirty="0">
                <a:solidFill>
                  <a:srgbClr val="000000"/>
                </a:solidFill>
                <a:latin typeface="Times New Roman" panose="02020603050405020304" pitchFamily="18" charset="0"/>
                <a:ea typeface="SimSun" panose="02010600030101010101" pitchFamily="2" charset="-122"/>
                <a:cs typeface="Latha" panose="020B0604020202020204" pitchFamily="34" charset="0"/>
              </a:rPr>
              <a:t> through Magnetic Links</a:t>
            </a:r>
            <a:endPar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endParaRPr>
          </a:p>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Downloads Page             </a:t>
            </a:r>
            <a:r>
              <a:rPr lang="en-US" dirty="0">
                <a:solidFill>
                  <a:srgbClr val="000000"/>
                </a:solidFill>
                <a:latin typeface="Times New Roman" panose="02020603050405020304" pitchFamily="18" charset="0"/>
                <a:ea typeface="SimSun" panose="02010600030101010101" pitchFamily="2" charset="-122"/>
                <a:cs typeface="Latha" panose="020B0604020202020204" pitchFamily="34" charset="0"/>
              </a:rPr>
              <a:t>Past </a:t>
            </a:r>
            <a:r>
              <a:rPr lang="en-US" dirty="0" err="1">
                <a:solidFill>
                  <a:srgbClr val="000000"/>
                </a:solidFill>
                <a:latin typeface="Times New Roman" panose="02020603050405020304" pitchFamily="18" charset="0"/>
                <a:ea typeface="SimSun" panose="02010600030101010101" pitchFamily="2" charset="-122"/>
                <a:cs typeface="Latha" panose="020B0604020202020204" pitchFamily="34" charset="0"/>
              </a:rPr>
              <a:t>Dowloads</a:t>
            </a:r>
            <a:r>
              <a:rPr lang="en-US" dirty="0">
                <a:solidFill>
                  <a:srgbClr val="000000"/>
                </a:solidFill>
                <a:latin typeface="Times New Roman" panose="02020603050405020304" pitchFamily="18" charset="0"/>
                <a:ea typeface="SimSun" panose="02010600030101010101" pitchFamily="2" charset="-122"/>
                <a:cs typeface="Latha" panose="020B0604020202020204" pitchFamily="34" charset="0"/>
              </a:rPr>
              <a:t> are grouped together</a:t>
            </a:r>
            <a:endPar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endParaRPr>
          </a:p>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Favorites Page:               </a:t>
            </a:r>
            <a:r>
              <a:rPr lang="en-US" dirty="0">
                <a:solidFill>
                  <a:srgbClr val="000000"/>
                </a:solidFill>
                <a:latin typeface="Times New Roman" panose="02020603050405020304" pitchFamily="18" charset="0"/>
                <a:ea typeface="SimSun" panose="02010600030101010101" pitchFamily="2" charset="-122"/>
                <a:cs typeface="Latha" panose="020B0604020202020204" pitchFamily="34" charset="0"/>
              </a:rPr>
              <a:t>Favorite items are grouped </a:t>
            </a:r>
            <a:r>
              <a:rPr lang="en-US" dirty="0" err="1">
                <a:solidFill>
                  <a:srgbClr val="000000"/>
                </a:solidFill>
                <a:latin typeface="Times New Roman" panose="02020603050405020304" pitchFamily="18" charset="0"/>
                <a:ea typeface="SimSun" panose="02010600030101010101" pitchFamily="2" charset="-122"/>
                <a:cs typeface="Latha" panose="020B0604020202020204" pitchFamily="34" charset="0"/>
              </a:rPr>
              <a:t>togther</a:t>
            </a:r>
            <a:endPar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endParaRPr>
          </a:p>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Profile Page:                   </a:t>
            </a:r>
            <a:r>
              <a:rPr lang="en-US" dirty="0">
                <a:solidFill>
                  <a:srgbClr val="000000"/>
                </a:solidFill>
                <a:latin typeface="Times New Roman" panose="02020603050405020304" pitchFamily="18" charset="0"/>
                <a:ea typeface="SimSun" panose="02010600030101010101" pitchFamily="2" charset="-122"/>
                <a:cs typeface="Latha" panose="020B0604020202020204" pitchFamily="34" charset="0"/>
              </a:rPr>
              <a:t>Profile Management and user details</a:t>
            </a:r>
            <a:endPar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endParaRPr>
          </a:p>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Settings Page:                 </a:t>
            </a:r>
            <a:r>
              <a:rPr lang="en-US" dirty="0">
                <a:solidFill>
                  <a:srgbClr val="000000"/>
                </a:solidFill>
                <a:latin typeface="Times New Roman" panose="02020603050405020304" pitchFamily="18" charset="0"/>
                <a:ea typeface="SimSun" panose="02010600030101010101" pitchFamily="2" charset="-122"/>
                <a:cs typeface="Latha" panose="020B0604020202020204" pitchFamily="34" charset="0"/>
              </a:rPr>
              <a:t>Customizable settings for application</a:t>
            </a: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  </a:t>
            </a:r>
          </a:p>
          <a:p>
            <a:pPr>
              <a:lnSpc>
                <a:spcPct val="150000"/>
              </a:lnSpc>
            </a:pPr>
            <a:r>
              <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rPr>
              <a:t>Magnetic Links Page:    </a:t>
            </a:r>
            <a:r>
              <a:rPr lang="en-US" dirty="0">
                <a:solidFill>
                  <a:srgbClr val="000000"/>
                </a:solidFill>
                <a:latin typeface="Times New Roman" panose="02020603050405020304" pitchFamily="18" charset="0"/>
                <a:ea typeface="SimSun" panose="02010600030101010101" pitchFamily="2" charset="-122"/>
                <a:cs typeface="Latha" panose="020B0604020202020204" pitchFamily="34" charset="0"/>
              </a:rPr>
              <a:t>Sources to get magnetic links</a:t>
            </a:r>
            <a:endParaRPr lang="en-US" b="1" dirty="0">
              <a:solidFill>
                <a:srgbClr val="000000"/>
              </a:solidFill>
              <a:latin typeface="Times New Roman" panose="02020603050405020304" pitchFamily="18" charset="0"/>
              <a:ea typeface="SimSun" panose="02010600030101010101" pitchFamily="2" charset="-122"/>
              <a:cs typeface="Latha" panose="020B0604020202020204" pitchFamily="34" charset="0"/>
            </a:endParaRPr>
          </a:p>
          <a:p>
            <a:pPr lvl="0">
              <a:lnSpc>
                <a:spcPct val="150000"/>
              </a:lnSpc>
              <a:buSzPts val="1000"/>
              <a:tabLst>
                <a:tab pos="457200" algn="l"/>
              </a:tabLst>
            </a:pPr>
            <a:endParaRPr lang="en-US" dirty="0">
              <a:effectLst/>
              <a:latin typeface="Calibri" panose="020F0502020204030204" pitchFamily="34" charset="0"/>
              <a:ea typeface="SimSun" panose="02010600030101010101" pitchFamily="2" charset="-122"/>
              <a:cs typeface="Latha" panose="020B0604020202020204" pitchFamily="34" charset="0"/>
            </a:endParaRPr>
          </a:p>
        </p:txBody>
      </p:sp>
    </p:spTree>
    <p:extLst>
      <p:ext uri="{BB962C8B-B14F-4D97-AF65-F5344CB8AC3E}">
        <p14:creationId xmlns:p14="http://schemas.microsoft.com/office/powerpoint/2010/main" val="215732276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393</TotalTime>
  <Words>949</Words>
  <Application>Microsoft Office PowerPoint</Application>
  <PresentationFormat>Widescreen</PresentationFormat>
  <Paragraphs>85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Garamond</vt:lpstr>
      <vt:lpstr>Symbol</vt:lpstr>
      <vt:lpstr>Times New Roman</vt:lpstr>
      <vt:lpstr>Wingdings</vt:lpstr>
      <vt:lpstr>Organic</vt:lpstr>
      <vt:lpstr>     TORRENT WEB CLIENT        PRESENTED BY:                           GUIDEDE BY:                   S.JEEVA                                                Mr. K.NARAYANAN M.E.,M.BA,                K.TAMILSELVAN                                  ASSISTANT PROFESSOR                            B.VASANTHAKUMAR </vt:lpstr>
      <vt:lpstr>                                                             ABSTRACT</vt:lpstr>
      <vt:lpstr>                                                    INTRODUCTION</vt:lpstr>
      <vt:lpstr>                                                   TORRENT TERMINALOGIES</vt:lpstr>
      <vt:lpstr>                                                             Peer-To-Peer system</vt:lpstr>
      <vt:lpstr>                   SYSTEM SPECIFFCATION</vt:lpstr>
      <vt:lpstr>    TECHNOLOGIES USED FOR DEVELOPMENT</vt:lpstr>
      <vt:lpstr>PowerPoint Presentation</vt:lpstr>
      <vt:lpstr>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TORRENT WEB CLIENT       PRESENTED BY:                    GUIDEDEBY:           S.JEEVA                                 K.NARAYANAN.M.E.,M.BA,           K.TAMILSELVAN                  ASSISTANT PROFESSOR                        B.VASANTHAKUMAR</dc:title>
  <dc:creator>ELCOT</dc:creator>
  <cp:lastModifiedBy>Jeeva Saravanan</cp:lastModifiedBy>
  <cp:revision>16</cp:revision>
  <dcterms:created xsi:type="dcterms:W3CDTF">2021-08-04T06:53:58Z</dcterms:created>
  <dcterms:modified xsi:type="dcterms:W3CDTF">2021-08-05T06:51:15Z</dcterms:modified>
</cp:coreProperties>
</file>